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702" r:id="rId4"/>
    <p:sldMasterId id="2147483714" r:id="rId5"/>
  </p:sldMasterIdLst>
  <p:notesMasterIdLst>
    <p:notesMasterId r:id="rId74"/>
  </p:notesMasterIdLst>
  <p:sldIdLst>
    <p:sldId id="2106" r:id="rId6"/>
    <p:sldId id="256" r:id="rId7"/>
    <p:sldId id="2090" r:id="rId8"/>
    <p:sldId id="1323" r:id="rId9"/>
    <p:sldId id="2101" r:id="rId10"/>
    <p:sldId id="2100" r:id="rId11"/>
    <p:sldId id="1346" r:id="rId12"/>
    <p:sldId id="1324" r:id="rId13"/>
    <p:sldId id="1325" r:id="rId14"/>
    <p:sldId id="1326" r:id="rId15"/>
    <p:sldId id="1327" r:id="rId16"/>
    <p:sldId id="2093" r:id="rId17"/>
    <p:sldId id="2094" r:id="rId18"/>
    <p:sldId id="2095" r:id="rId19"/>
    <p:sldId id="2096" r:id="rId20"/>
    <p:sldId id="2097" r:id="rId21"/>
    <p:sldId id="1347" r:id="rId22"/>
    <p:sldId id="1241" r:id="rId23"/>
    <p:sldId id="2102" r:id="rId24"/>
    <p:sldId id="1244" r:id="rId25"/>
    <p:sldId id="1372" r:id="rId26"/>
    <p:sldId id="1373" r:id="rId27"/>
    <p:sldId id="2098" r:id="rId28"/>
    <p:sldId id="1368" r:id="rId29"/>
    <p:sldId id="1369" r:id="rId30"/>
    <p:sldId id="1377" r:id="rId31"/>
    <p:sldId id="1375" r:id="rId32"/>
    <p:sldId id="1358" r:id="rId33"/>
    <p:sldId id="1365" r:id="rId34"/>
    <p:sldId id="2092" r:id="rId35"/>
    <p:sldId id="1366" r:id="rId36"/>
    <p:sldId id="1367" r:id="rId37"/>
    <p:sldId id="263" r:id="rId38"/>
    <p:sldId id="2103" r:id="rId39"/>
    <p:sldId id="1267" r:id="rId40"/>
    <p:sldId id="1274" r:id="rId41"/>
    <p:sldId id="1268" r:id="rId42"/>
    <p:sldId id="1269" r:id="rId43"/>
    <p:sldId id="1272" r:id="rId44"/>
    <p:sldId id="1273" r:id="rId45"/>
    <p:sldId id="1399" r:id="rId46"/>
    <p:sldId id="1362" r:id="rId47"/>
    <p:sldId id="1349" r:id="rId48"/>
    <p:sldId id="1350" r:id="rId49"/>
    <p:sldId id="1351" r:id="rId50"/>
    <p:sldId id="1352" r:id="rId51"/>
    <p:sldId id="1353" r:id="rId52"/>
    <p:sldId id="1354" r:id="rId53"/>
    <p:sldId id="1355" r:id="rId54"/>
    <p:sldId id="266" r:id="rId55"/>
    <p:sldId id="268" r:id="rId56"/>
    <p:sldId id="269" r:id="rId57"/>
    <p:sldId id="270" r:id="rId58"/>
    <p:sldId id="271" r:id="rId59"/>
    <p:sldId id="272" r:id="rId60"/>
    <p:sldId id="273" r:id="rId61"/>
    <p:sldId id="274" r:id="rId62"/>
    <p:sldId id="1356" r:id="rId63"/>
    <p:sldId id="1357" r:id="rId64"/>
    <p:sldId id="1316" r:id="rId65"/>
    <p:sldId id="2099" r:id="rId66"/>
    <p:sldId id="1317" r:id="rId67"/>
    <p:sldId id="1318" r:id="rId68"/>
    <p:sldId id="1319" r:id="rId69"/>
    <p:sldId id="1320" r:id="rId70"/>
    <p:sldId id="1321" r:id="rId71"/>
    <p:sldId id="1322" r:id="rId72"/>
    <p:sldId id="2107" r:id="rId7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300F"/>
    <a:srgbClr val="C8C8C8"/>
    <a:srgbClr val="B3B3B3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254" autoAdjust="0"/>
    <p:restoredTop sz="94626" autoAdjust="0"/>
  </p:normalViewPr>
  <p:slideViewPr>
    <p:cSldViewPr snapToGrid="0">
      <p:cViewPr varScale="1">
        <p:scale>
          <a:sx n="113" d="100"/>
          <a:sy n="113" d="100"/>
        </p:scale>
        <p:origin x="216" y="34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41" d="100"/>
        <a:sy n="141" d="100"/>
      </p:scale>
      <p:origin x="0" y="1478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16" Type="http://schemas.openxmlformats.org/officeDocument/2006/relationships/slide" Target="slides/slide1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66" Type="http://schemas.openxmlformats.org/officeDocument/2006/relationships/slide" Target="slides/slide61.xml"/><Relationship Id="rId74" Type="http://schemas.openxmlformats.org/officeDocument/2006/relationships/notesMaster" Target="notesMasters/notesMaster1.xml"/><Relationship Id="rId5" Type="http://schemas.openxmlformats.org/officeDocument/2006/relationships/slideMaster" Target="slideMasters/slideMaster2.xml"/><Relationship Id="rId61" Type="http://schemas.openxmlformats.org/officeDocument/2006/relationships/slide" Target="slides/slide56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77" Type="http://schemas.openxmlformats.org/officeDocument/2006/relationships/theme" Target="theme/theme1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slide" Target="slides/slide65.xml"/><Relationship Id="rId75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viewProps" Target="viewProps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2" Type="http://schemas.openxmlformats.org/officeDocument/2006/relationships/customXml" Target="../customXml/item2.xml"/><Relationship Id="rId29" Type="http://schemas.openxmlformats.org/officeDocument/2006/relationships/slide" Target="slides/slide2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3711D6-A39D-427C-A1F8-821D3D808D1C}" type="datetimeFigureOut">
              <a:rPr lang="en-US" smtClean="0"/>
              <a:t>10/1/21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AE4137-9C57-4BE7-8509-9D67AAFC4A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5192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82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63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45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27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909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90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72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54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1221E5-7225-48EB-A4EE-420E7BFCF705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6443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https://itsalocke.com/crisp-dm/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D2559E-1330-5F4E-826E-E982079549F4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79885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D2559E-1330-5F4E-826E-E982079549F4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40503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5C55BB-6CAD-864E-9B58-B11C36E0B9F9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9417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D2559E-1330-5F4E-826E-E982079549F4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84422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D2559E-1330-5F4E-826E-E982079549F4}" type="slidenum">
              <a:rPr lang="en-US" smtClean="0"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47688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D2559E-1330-5F4E-826E-E982079549F4}" type="slidenum">
              <a:rPr lang="en-US" smtClean="0"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4455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D2559E-1330-5F4E-826E-E982079549F4}" type="slidenum">
              <a:rPr lang="en-US" smtClean="0"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48997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D2559E-1330-5F4E-826E-E982079549F4}" type="slidenum">
              <a:rPr lang="en-US" smtClean="0"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944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10/1/21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3616762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10/1/21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9733649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10/1/21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4251877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907726" y="1189177"/>
            <a:ext cx="11015036" cy="1985641"/>
          </a:xfrm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75000"/>
                  </a:schemeClr>
                </a:solidFill>
              </a:defRPr>
            </a:lvl1pPr>
            <a:lvl2pPr marL="0" indent="0">
              <a:buFontTx/>
              <a:buNone/>
              <a:defRPr sz="1961">
                <a:solidFill>
                  <a:schemeClr val="tx1">
                    <a:lumMod val="75000"/>
                  </a:schemeClr>
                </a:solidFill>
              </a:defRPr>
            </a:lvl2pPr>
            <a:lvl3pPr marL="224097" indent="0">
              <a:buNone/>
              <a:defRPr>
                <a:solidFill>
                  <a:schemeClr val="tx1">
                    <a:lumMod val="75000"/>
                  </a:schemeClr>
                </a:solidFill>
              </a:defRPr>
            </a:lvl3pPr>
            <a:lvl4pPr marL="448193" indent="0">
              <a:buNone/>
              <a:defRPr>
                <a:solidFill>
                  <a:schemeClr val="tx1">
                    <a:lumMod val="75000"/>
                  </a:schemeClr>
                </a:solidFill>
              </a:defRPr>
            </a:lvl4pPr>
            <a:lvl5pPr marL="672290" indent="0">
              <a:buNone/>
              <a:defRPr b="0" i="0">
                <a:solidFill>
                  <a:schemeClr val="tx1">
                    <a:lumMod val="75000"/>
                  </a:schemeClr>
                </a:solidFill>
                <a:latin typeface="Dagny OT" panose="020B0504020201020104" pitchFamily="34" charset="77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18539855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E988A18B-8B08-49D2-8EDD-D63CF2B03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6037" y="440515"/>
            <a:ext cx="9153078" cy="5486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2681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1A612-8F92-084D-9D30-517C90C91A5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78969" y="5106692"/>
            <a:ext cx="9794929" cy="1751308"/>
          </a:xfrm>
        </p:spPr>
        <p:txBody>
          <a:bodyPr anchor="ctr">
            <a:normAutofit/>
          </a:bodyPr>
          <a:lstStyle>
            <a:lvl1pPr algn="l"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10008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10/1/21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3087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10/1/21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26892007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10/1/21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8643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10/1/21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0604190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10/1/21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1898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10/1/21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2878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10/1/21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673206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10/1/21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 title="Background Shape">
            <a:extLst>
              <a:ext uri="{FF2B5EF4-FFF2-40B4-BE49-F238E27FC236}">
                <a16:creationId xmlns:a16="http://schemas.microsoft.com/office/drawing/2014/main" id="{0E025055-19FC-BF49-AD83-E934AB9FBFEE}"/>
              </a:ext>
            </a:extLst>
          </p:cNvPr>
          <p:cNvSpPr/>
          <p:nvPr userDrawn="1"/>
        </p:nvSpPr>
        <p:spPr>
          <a:xfrm>
            <a:off x="0" y="-153514"/>
            <a:ext cx="5303520" cy="70111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69110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.emf"/><Relationship Id="rId4" Type="http://schemas.openxmlformats.org/officeDocument/2006/relationships/image" Target="../media/image2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10/1/21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140904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  <p:sldLayoutId id="2147483658" r:id="rId12"/>
    <p:sldLayoutId id="2147483659" r:id="rId1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A3DF376-B4FF-5543-960F-F686084ADA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9144" y="0"/>
            <a:ext cx="12210288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E3F7D27-B471-6B40-B5CD-78D2C34EDF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260" y="5115355"/>
            <a:ext cx="10128649" cy="17426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446A237-7DD4-5141-91E0-66F35245CB5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484909" y="248181"/>
            <a:ext cx="1314462" cy="30928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49E0A28-733F-D649-99B9-77161866D238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56260" y="377050"/>
            <a:ext cx="2190770" cy="180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3216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tx2"/>
          </a:solidFill>
          <a:latin typeface="Avenir Next" panose="020B0503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archive.ics.uci.edu/ml/datasets/Mushroom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mailto:pboily@uottawa.ca" TargetMode="Externa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dailycatdrawings.tumblr.com/" TargetMode="Externa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dsi.virginia.edu/center-big-data-ethics-law-and-policy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tatcan.gc.ca/eng/topics-start/gender_diversity_and_inclusion" TargetMode="External"/><Relationship Id="rId2" Type="http://schemas.openxmlformats.org/officeDocument/2006/relationships/hyperlink" Target="https://www150.statcan.gc.ca/n1/pub/45-28-0001/2020001/article/00010-eng.htm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DB20AA-D14E-5944-97E0-BB014EB91FD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 to Data Analysis</a:t>
            </a:r>
          </a:p>
        </p:txBody>
      </p:sp>
    </p:spTree>
    <p:extLst>
      <p:ext uri="{BB962C8B-B14F-4D97-AF65-F5344CB8AC3E}">
        <p14:creationId xmlns:p14="http://schemas.microsoft.com/office/powerpoint/2010/main" val="26829583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POISONOUS MUSHROOM DATASET</a:t>
            </a:r>
            <a:endParaRPr lang="en-US" sz="2400" b="1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5669" y="892175"/>
            <a:ext cx="3213100" cy="4762500"/>
          </a:xfrm>
        </p:spPr>
      </p:pic>
      <p:sp>
        <p:nvSpPr>
          <p:cNvPr id="7" name="Content Placeholder 6"/>
          <p:cNvSpPr>
            <a:spLocks noGrp="1"/>
          </p:cNvSpPr>
          <p:nvPr>
            <p:ph type="body" sz="half" idx="2"/>
          </p:nvPr>
        </p:nvSpPr>
        <p:spPr>
          <a:prstGeom prst="rect">
            <a:avLst/>
          </a:prstGeom>
        </p:spPr>
        <p:txBody>
          <a:bodyPr>
            <a:normAutofit fontScale="25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sz="9600" i="1" dirty="0">
                <a:latin typeface="Dagny OT" panose="020B0504020201020104" pitchFamily="34" charset="77"/>
              </a:rPr>
              <a:t>Amanita </a:t>
            </a:r>
            <a:r>
              <a:rPr lang="en-US" sz="9600" i="1" dirty="0" err="1">
                <a:latin typeface="Dagny OT" panose="020B0504020201020104" pitchFamily="34" charset="77"/>
              </a:rPr>
              <a:t>muscaria</a:t>
            </a:r>
            <a:endParaRPr lang="en-US" sz="9600" i="1" dirty="0">
              <a:latin typeface="Dagny OT" panose="020B0504020201020104" pitchFamily="34" charset="77"/>
            </a:endParaRPr>
          </a:p>
          <a:p>
            <a:pPr>
              <a:lnSpc>
                <a:spcPct val="120000"/>
              </a:lnSpc>
            </a:pPr>
            <a:r>
              <a:rPr lang="en-US" sz="9600" b="1" dirty="0">
                <a:latin typeface="Dagny OT" panose="020B0504020201020104" pitchFamily="34" charset="77"/>
              </a:rPr>
              <a:t>Habitat:</a:t>
            </a:r>
            <a:r>
              <a:rPr lang="en-US" sz="9600" dirty="0">
                <a:latin typeface="Dagny OT" panose="020B0504020201020104" pitchFamily="34" charset="77"/>
              </a:rPr>
              <a:t> woods</a:t>
            </a:r>
            <a:br>
              <a:rPr lang="en-US" sz="9600" dirty="0">
                <a:latin typeface="Dagny OT" panose="020B0504020201020104" pitchFamily="34" charset="77"/>
              </a:rPr>
            </a:br>
            <a:r>
              <a:rPr lang="en-US" sz="9600" b="1" dirty="0">
                <a:latin typeface="Dagny OT" panose="020B0504020201020104" pitchFamily="34" charset="77"/>
              </a:rPr>
              <a:t>Gill Size: </a:t>
            </a:r>
            <a:r>
              <a:rPr lang="en-US" sz="9600" dirty="0">
                <a:latin typeface="Dagny OT" panose="020B0504020201020104" pitchFamily="34" charset="77"/>
              </a:rPr>
              <a:t>narrow</a:t>
            </a:r>
            <a:br>
              <a:rPr lang="en-US" sz="9600" dirty="0">
                <a:latin typeface="Dagny OT" panose="020B0504020201020104" pitchFamily="34" charset="77"/>
              </a:rPr>
            </a:br>
            <a:r>
              <a:rPr lang="en-US" sz="9600" b="1" dirty="0">
                <a:latin typeface="Dagny OT" panose="020B0504020201020104" pitchFamily="34" charset="77"/>
              </a:rPr>
              <a:t>Odor:</a:t>
            </a:r>
            <a:r>
              <a:rPr lang="en-US" sz="9600" dirty="0">
                <a:latin typeface="Dagny OT" panose="020B0504020201020104" pitchFamily="34" charset="77"/>
              </a:rPr>
              <a:t> none</a:t>
            </a:r>
            <a:br>
              <a:rPr lang="en-US" sz="9600" dirty="0">
                <a:latin typeface="Dagny OT" panose="020B0504020201020104" pitchFamily="34" charset="77"/>
              </a:rPr>
            </a:br>
            <a:r>
              <a:rPr lang="en-US" sz="9600" b="1" dirty="0">
                <a:latin typeface="Dagny OT" panose="020B0504020201020104" pitchFamily="34" charset="77"/>
              </a:rPr>
              <a:t>Spores:</a:t>
            </a:r>
            <a:r>
              <a:rPr lang="en-US" sz="9600" dirty="0">
                <a:latin typeface="Dagny OT" panose="020B0504020201020104" pitchFamily="34" charset="77"/>
              </a:rPr>
              <a:t> white</a:t>
            </a:r>
            <a:br>
              <a:rPr lang="en-US" sz="9600" dirty="0">
                <a:latin typeface="Dagny OT" panose="020B0504020201020104" pitchFamily="34" charset="77"/>
              </a:rPr>
            </a:br>
            <a:r>
              <a:rPr lang="en-US" sz="9600" b="1" dirty="0">
                <a:latin typeface="Dagny OT" panose="020B0504020201020104" pitchFamily="34" charset="77"/>
              </a:rPr>
              <a:t>Cap Colour:</a:t>
            </a:r>
            <a:r>
              <a:rPr lang="en-US" sz="9600" dirty="0">
                <a:latin typeface="Dagny OT" panose="020B0504020201020104" pitchFamily="34" charset="77"/>
              </a:rPr>
              <a:t> red</a:t>
            </a:r>
            <a:endParaRPr lang="en-US" sz="500" dirty="0">
              <a:latin typeface="Dagny OT" panose="020B0504020201020104" pitchFamily="34" charset="77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sz="9600" b="1" dirty="0">
                <a:latin typeface="Dagny OT" panose="020B0504020201020104" pitchFamily="34" charset="77"/>
                <a:ea typeface="Helvetica Light" charset="0"/>
                <a:cs typeface="Helvetica Light" charset="0"/>
              </a:rPr>
              <a:t>Classification problem: </a:t>
            </a:r>
            <a:br>
              <a:rPr lang="en-US" sz="9600" b="1" dirty="0">
                <a:latin typeface="Dagny OT" panose="020B0504020201020104" pitchFamily="34" charset="77"/>
                <a:ea typeface="Helvetica Light" charset="0"/>
                <a:cs typeface="Helvetica Light" charset="0"/>
              </a:rPr>
            </a:br>
            <a:r>
              <a:rPr lang="en-US" sz="9600" dirty="0">
                <a:latin typeface="Dagny OT" panose="020B0504020201020104" pitchFamily="34" charset="77"/>
                <a:ea typeface="Helvetica Light" charset="0"/>
                <a:cs typeface="Helvetica Light" charset="0"/>
              </a:rPr>
              <a:t>Is </a:t>
            </a:r>
            <a:r>
              <a:rPr lang="en-US" sz="9600" i="1" dirty="0">
                <a:latin typeface="Dagny OT" panose="020B0504020201020104" pitchFamily="34" charset="77"/>
                <a:ea typeface="Helvetica Light" charset="0"/>
                <a:cs typeface="Helvetica Light" charset="0"/>
              </a:rPr>
              <a:t>Amanita muscaria </a:t>
            </a:r>
            <a:r>
              <a:rPr lang="en-US" sz="9600" dirty="0">
                <a:latin typeface="Dagny OT" panose="020B0504020201020104" pitchFamily="34" charset="77"/>
                <a:ea typeface="Helvetica Light" charset="0"/>
                <a:cs typeface="Helvetica Light" charset="0"/>
              </a:rPr>
              <a:t>edible, or poisonous?</a:t>
            </a:r>
            <a:endParaRPr lang="en-US" sz="9600" dirty="0">
              <a:latin typeface="Dagny OT" panose="020B0504020201020104" pitchFamily="34" charset="77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9179442" y="0"/>
            <a:ext cx="301255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000" dirty="0">
                <a:latin typeface="Dagny OT" panose="020B0504020201020104" pitchFamily="34" charset="0"/>
                <a:ea typeface="Helvetica Light" charset="0"/>
                <a:cs typeface="Helvetica Light" charset="0"/>
              </a:rPr>
              <a:t>[</a:t>
            </a:r>
            <a:r>
              <a:rPr lang="en-US" sz="1000" dirty="0">
                <a:latin typeface="Dagny OT" panose="020B0504020201020104" pitchFamily="34" charset="0"/>
                <a:ea typeface="Helvetica Light" charset="0"/>
                <a:cs typeface="Helvetica Light" charset="0"/>
                <a:hlinkClick r:id="rId3"/>
              </a:rPr>
              <a:t>https://</a:t>
            </a:r>
            <a:r>
              <a:rPr lang="en-US" sz="1000" dirty="0" err="1">
                <a:latin typeface="Dagny OT" panose="020B0504020201020104" pitchFamily="34" charset="0"/>
                <a:ea typeface="Helvetica Light" charset="0"/>
                <a:cs typeface="Helvetica Light" charset="0"/>
                <a:hlinkClick r:id="rId3"/>
              </a:rPr>
              <a:t>archive.ics.uci.edu</a:t>
            </a:r>
            <a:r>
              <a:rPr lang="en-US" sz="1000" dirty="0">
                <a:latin typeface="Dagny OT" panose="020B0504020201020104" pitchFamily="34" charset="0"/>
                <a:ea typeface="Helvetica Light" charset="0"/>
                <a:cs typeface="Helvetica Light" charset="0"/>
                <a:hlinkClick r:id="rId3"/>
              </a:rPr>
              <a:t>/ml/datasets/Mushroom</a:t>
            </a:r>
            <a:r>
              <a:rPr lang="en-US" sz="1000" dirty="0">
                <a:latin typeface="Dagny OT" panose="020B0504020201020104" pitchFamily="34" charset="0"/>
                <a:ea typeface="Helvetica Light" charset="0"/>
                <a:cs typeface="Helvetica Light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498839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072411" y="3383"/>
            <a:ext cx="11030857" cy="6854617"/>
          </a:xfrm>
          <a:prstGeom prst="rect">
            <a:avLst/>
          </a:prstGeom>
        </p:spPr>
      </p:pic>
      <p:sp>
        <p:nvSpPr>
          <p:cNvPr id="6" name="Content Placeholder 6">
            <a:extLst>
              <a:ext uri="{FF2B5EF4-FFF2-40B4-BE49-F238E27FC236}">
                <a16:creationId xmlns:a16="http://schemas.microsoft.com/office/drawing/2014/main" id="{9E7B3083-7BE8-EE43-AE21-A8A903ADF13E}"/>
              </a:ext>
            </a:extLst>
          </p:cNvPr>
          <p:cNvSpPr txBox="1">
            <a:spLocks/>
          </p:cNvSpPr>
          <p:nvPr/>
        </p:nvSpPr>
        <p:spPr>
          <a:xfrm>
            <a:off x="1419447" y="3926936"/>
            <a:ext cx="3053316" cy="2929372"/>
          </a:xfrm>
          <a:prstGeom prst="rect">
            <a:avLst/>
          </a:prstGeom>
          <a:solidFill>
            <a:srgbClr val="D2DEEF">
              <a:alpha val="50196"/>
            </a:srgbClr>
          </a:solidFill>
          <a:ln>
            <a:solidFill>
              <a:schemeClr val="tx2"/>
            </a:solidFill>
          </a:ln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Helvetica Ligh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Helvetica Ligh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Helvetica Ligh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Helvetica Ligh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Helvetica Ligh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" b="1" dirty="0">
              <a:latin typeface="Dagny OT" panose="020B0504020201020104" pitchFamily="34" charset="77"/>
            </a:endParaRPr>
          </a:p>
          <a:p>
            <a:r>
              <a:rPr lang="en-US" sz="2200" b="1" dirty="0">
                <a:solidFill>
                  <a:schemeClr val="tx2"/>
                </a:solidFill>
                <a:latin typeface="Dagny OT" panose="020B0504020201020104" pitchFamily="34" charset="77"/>
              </a:rPr>
              <a:t>Habitat:</a:t>
            </a:r>
            <a:r>
              <a:rPr lang="en-US" sz="2200" dirty="0">
                <a:solidFill>
                  <a:schemeClr val="tx2"/>
                </a:solidFill>
                <a:latin typeface="Dagny OT" panose="020B0504020201020104" pitchFamily="34" charset="77"/>
              </a:rPr>
              <a:t> woods</a:t>
            </a:r>
          </a:p>
          <a:p>
            <a:r>
              <a:rPr lang="en-US" sz="2200" b="1" dirty="0">
                <a:solidFill>
                  <a:schemeClr val="tx2"/>
                </a:solidFill>
                <a:latin typeface="Dagny OT" panose="020B0504020201020104" pitchFamily="34" charset="77"/>
              </a:rPr>
              <a:t>Gill Size: </a:t>
            </a:r>
            <a:r>
              <a:rPr lang="en-US" sz="2200" dirty="0">
                <a:solidFill>
                  <a:schemeClr val="tx2"/>
                </a:solidFill>
                <a:latin typeface="Dagny OT" panose="020B0504020201020104" pitchFamily="34" charset="77"/>
              </a:rPr>
              <a:t>narrow</a:t>
            </a:r>
          </a:p>
          <a:p>
            <a:r>
              <a:rPr lang="en-US" sz="2200" b="1" dirty="0">
                <a:solidFill>
                  <a:schemeClr val="tx2"/>
                </a:solidFill>
                <a:latin typeface="Dagny OT" panose="020B0504020201020104" pitchFamily="34" charset="77"/>
              </a:rPr>
              <a:t>Odor:</a:t>
            </a:r>
            <a:r>
              <a:rPr lang="en-US" sz="2200" dirty="0">
                <a:solidFill>
                  <a:schemeClr val="tx2"/>
                </a:solidFill>
                <a:latin typeface="Dagny OT" panose="020B0504020201020104" pitchFamily="34" charset="77"/>
              </a:rPr>
              <a:t> none</a:t>
            </a:r>
          </a:p>
          <a:p>
            <a:r>
              <a:rPr lang="en-US" sz="2200" b="1" dirty="0">
                <a:solidFill>
                  <a:schemeClr val="tx2"/>
                </a:solidFill>
                <a:latin typeface="Dagny OT" panose="020B0504020201020104" pitchFamily="34" charset="77"/>
              </a:rPr>
              <a:t>Spores:</a:t>
            </a:r>
            <a:r>
              <a:rPr lang="en-US" sz="2200" dirty="0">
                <a:solidFill>
                  <a:schemeClr val="tx2"/>
                </a:solidFill>
                <a:latin typeface="Dagny OT" panose="020B0504020201020104" pitchFamily="34" charset="77"/>
              </a:rPr>
              <a:t> white</a:t>
            </a:r>
          </a:p>
          <a:p>
            <a:r>
              <a:rPr lang="en-US" sz="2200" b="1" dirty="0">
                <a:solidFill>
                  <a:schemeClr val="tx2"/>
                </a:solidFill>
                <a:latin typeface="Dagny OT" panose="020B0504020201020104" pitchFamily="34" charset="77"/>
              </a:rPr>
              <a:t>Cap Colour:</a:t>
            </a:r>
            <a:r>
              <a:rPr lang="en-US" sz="2200" dirty="0">
                <a:solidFill>
                  <a:schemeClr val="tx2"/>
                </a:solidFill>
                <a:latin typeface="Dagny OT" panose="020B0504020201020104" pitchFamily="34" charset="77"/>
              </a:rPr>
              <a:t> red</a:t>
            </a:r>
          </a:p>
          <a:p>
            <a:endParaRPr lang="en-US" sz="500" b="1" dirty="0">
              <a:solidFill>
                <a:schemeClr val="tx2"/>
              </a:solidFill>
              <a:latin typeface="Dagny OT" panose="020B0504020201020104" pitchFamily="34" charset="77"/>
              <a:ea typeface="Helvetica Light" charset="0"/>
              <a:cs typeface="Helvetica Light" charset="0"/>
            </a:endParaRPr>
          </a:p>
          <a:p>
            <a:r>
              <a:rPr lang="en-US" sz="2200" b="1" dirty="0">
                <a:solidFill>
                  <a:schemeClr val="tx2"/>
                </a:solidFill>
                <a:latin typeface="Dagny OT" panose="020B0504020201020104" pitchFamily="34" charset="77"/>
                <a:ea typeface="Helvetica Light" charset="0"/>
                <a:cs typeface="Helvetica Light" charset="0"/>
              </a:rPr>
              <a:t>Classification problem: </a:t>
            </a:r>
            <a:r>
              <a:rPr lang="en-US" sz="2200" dirty="0">
                <a:solidFill>
                  <a:schemeClr val="tx2"/>
                </a:solidFill>
                <a:latin typeface="Dagny OT" panose="020B0504020201020104" pitchFamily="34" charset="77"/>
                <a:ea typeface="Helvetica Light" charset="0"/>
                <a:cs typeface="Helvetica Light" charset="0"/>
              </a:rPr>
              <a:t>edible or poisonous?</a:t>
            </a:r>
            <a:endParaRPr lang="en-US" sz="2200" dirty="0">
              <a:solidFill>
                <a:schemeClr val="tx2"/>
              </a:solidFill>
              <a:latin typeface="Dagny OT" panose="020B0504020201020104" pitchFamily="34" charset="77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6280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074993" y="3383"/>
            <a:ext cx="11030857" cy="6854617"/>
          </a:xfrm>
          <a:prstGeom prst="rect">
            <a:avLst/>
          </a:prstGeom>
        </p:spPr>
      </p:pic>
      <p:sp>
        <p:nvSpPr>
          <p:cNvPr id="6" name="Content Placeholder 6">
            <a:extLst>
              <a:ext uri="{FF2B5EF4-FFF2-40B4-BE49-F238E27FC236}">
                <a16:creationId xmlns:a16="http://schemas.microsoft.com/office/drawing/2014/main" id="{9E7B3083-7BE8-EE43-AE21-A8A903ADF13E}"/>
              </a:ext>
            </a:extLst>
          </p:cNvPr>
          <p:cNvSpPr txBox="1">
            <a:spLocks/>
          </p:cNvSpPr>
          <p:nvPr/>
        </p:nvSpPr>
        <p:spPr>
          <a:xfrm>
            <a:off x="1419447" y="3926936"/>
            <a:ext cx="3053316" cy="2929372"/>
          </a:xfrm>
          <a:prstGeom prst="rect">
            <a:avLst/>
          </a:prstGeom>
          <a:solidFill>
            <a:srgbClr val="D2DEEF">
              <a:alpha val="50196"/>
            </a:srgbClr>
          </a:solidFill>
          <a:ln>
            <a:solidFill>
              <a:schemeClr val="tx2"/>
            </a:solidFill>
          </a:ln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Helvetica Ligh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Helvetica Ligh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Helvetica Ligh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Helvetica Ligh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Helvetica Ligh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" b="1" dirty="0">
              <a:latin typeface="Dagny OT" panose="020B0504020201020104" pitchFamily="34" charset="77"/>
            </a:endParaRPr>
          </a:p>
          <a:p>
            <a:r>
              <a:rPr lang="en-US" sz="2200" b="1" dirty="0">
                <a:solidFill>
                  <a:schemeClr val="tx2"/>
                </a:solidFill>
                <a:latin typeface="Dagny OT" panose="020B0504020201020104" pitchFamily="34" charset="77"/>
              </a:rPr>
              <a:t>Habitat:</a:t>
            </a:r>
            <a:r>
              <a:rPr lang="en-US" sz="2200" dirty="0">
                <a:solidFill>
                  <a:schemeClr val="tx2"/>
                </a:solidFill>
                <a:latin typeface="Dagny OT" panose="020B0504020201020104" pitchFamily="34" charset="77"/>
              </a:rPr>
              <a:t> woods</a:t>
            </a:r>
          </a:p>
          <a:p>
            <a:r>
              <a:rPr lang="en-US" sz="2200" b="1" dirty="0">
                <a:solidFill>
                  <a:schemeClr val="tx2"/>
                </a:solidFill>
                <a:latin typeface="Dagny OT" panose="020B0504020201020104" pitchFamily="34" charset="77"/>
              </a:rPr>
              <a:t>Gill Size: </a:t>
            </a:r>
            <a:r>
              <a:rPr lang="en-US" sz="2200" dirty="0">
                <a:solidFill>
                  <a:schemeClr val="tx2"/>
                </a:solidFill>
                <a:latin typeface="Dagny OT" panose="020B0504020201020104" pitchFamily="34" charset="77"/>
              </a:rPr>
              <a:t>narrow</a:t>
            </a:r>
          </a:p>
          <a:p>
            <a:r>
              <a:rPr lang="en-US" sz="2200" b="1" dirty="0">
                <a:solidFill>
                  <a:schemeClr val="tx2"/>
                </a:solidFill>
                <a:latin typeface="Dagny OT" panose="020B0504020201020104" pitchFamily="34" charset="77"/>
              </a:rPr>
              <a:t>Odor:</a:t>
            </a:r>
            <a:r>
              <a:rPr lang="en-US" sz="2200" dirty="0">
                <a:solidFill>
                  <a:schemeClr val="tx2"/>
                </a:solidFill>
                <a:latin typeface="Dagny OT" panose="020B0504020201020104" pitchFamily="34" charset="77"/>
              </a:rPr>
              <a:t> </a:t>
            </a:r>
            <a:r>
              <a:rPr lang="en-US" sz="2200" b="1" dirty="0">
                <a:solidFill>
                  <a:schemeClr val="accent6"/>
                </a:solidFill>
                <a:latin typeface="Dagny OT" panose="020B0504020201020104" pitchFamily="34" charset="77"/>
              </a:rPr>
              <a:t>none</a:t>
            </a:r>
          </a:p>
          <a:p>
            <a:r>
              <a:rPr lang="en-US" sz="2200" b="1" dirty="0">
                <a:solidFill>
                  <a:schemeClr val="tx2"/>
                </a:solidFill>
                <a:latin typeface="Dagny OT" panose="020B0504020201020104" pitchFamily="34" charset="77"/>
              </a:rPr>
              <a:t>Spores:</a:t>
            </a:r>
            <a:r>
              <a:rPr lang="en-US" sz="2200" dirty="0">
                <a:solidFill>
                  <a:schemeClr val="tx2"/>
                </a:solidFill>
                <a:latin typeface="Dagny OT" panose="020B0504020201020104" pitchFamily="34" charset="77"/>
              </a:rPr>
              <a:t> white</a:t>
            </a:r>
          </a:p>
          <a:p>
            <a:r>
              <a:rPr lang="en-US" sz="2200" b="1" dirty="0">
                <a:solidFill>
                  <a:schemeClr val="tx2"/>
                </a:solidFill>
                <a:latin typeface="Dagny OT" panose="020B0504020201020104" pitchFamily="34" charset="77"/>
              </a:rPr>
              <a:t>Cap Colour:</a:t>
            </a:r>
            <a:r>
              <a:rPr lang="en-US" sz="2200" dirty="0">
                <a:solidFill>
                  <a:schemeClr val="tx2"/>
                </a:solidFill>
                <a:latin typeface="Dagny OT" panose="020B0504020201020104" pitchFamily="34" charset="77"/>
              </a:rPr>
              <a:t> red</a:t>
            </a:r>
          </a:p>
          <a:p>
            <a:endParaRPr lang="en-US" sz="500" b="1" dirty="0">
              <a:solidFill>
                <a:schemeClr val="tx2"/>
              </a:solidFill>
              <a:latin typeface="Dagny OT" panose="020B0504020201020104" pitchFamily="34" charset="77"/>
              <a:ea typeface="Helvetica Light" charset="0"/>
              <a:cs typeface="Helvetica Light" charset="0"/>
            </a:endParaRPr>
          </a:p>
          <a:p>
            <a:r>
              <a:rPr lang="en-US" sz="2200" b="1" dirty="0">
                <a:solidFill>
                  <a:schemeClr val="tx2"/>
                </a:solidFill>
                <a:latin typeface="Dagny OT" panose="020B0504020201020104" pitchFamily="34" charset="77"/>
                <a:ea typeface="Helvetica Light" charset="0"/>
                <a:cs typeface="Helvetica Light" charset="0"/>
              </a:rPr>
              <a:t>Classification problem: </a:t>
            </a:r>
            <a:r>
              <a:rPr lang="en-US" sz="2200" dirty="0">
                <a:solidFill>
                  <a:schemeClr val="tx2"/>
                </a:solidFill>
                <a:latin typeface="Dagny OT" panose="020B0504020201020104" pitchFamily="34" charset="77"/>
                <a:ea typeface="Helvetica Light" charset="0"/>
                <a:cs typeface="Helvetica Light" charset="0"/>
              </a:rPr>
              <a:t>edible or poisonous?</a:t>
            </a:r>
            <a:endParaRPr lang="en-US" sz="2200" dirty="0">
              <a:solidFill>
                <a:schemeClr val="tx2"/>
              </a:solidFill>
              <a:latin typeface="Dagny OT" panose="020B0504020201020104" pitchFamily="34" charset="77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C5557B3-4C4A-E34B-AA3C-09FE28DA2222}"/>
              </a:ext>
            </a:extLst>
          </p:cNvPr>
          <p:cNvSpPr/>
          <p:nvPr/>
        </p:nvSpPr>
        <p:spPr>
          <a:xfrm>
            <a:off x="1275907" y="662109"/>
            <a:ext cx="4172421" cy="1549463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3D90824-9F45-D845-84EE-11254929BD1E}"/>
              </a:ext>
            </a:extLst>
          </p:cNvPr>
          <p:cNvSpPr/>
          <p:nvPr/>
        </p:nvSpPr>
        <p:spPr>
          <a:xfrm>
            <a:off x="6462515" y="649407"/>
            <a:ext cx="4262191" cy="1562165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09F5678-D963-B949-8C19-EDB55DF78803}"/>
              </a:ext>
            </a:extLst>
          </p:cNvPr>
          <p:cNvSpPr/>
          <p:nvPr/>
        </p:nvSpPr>
        <p:spPr>
          <a:xfrm>
            <a:off x="2030739" y="661585"/>
            <a:ext cx="3870364" cy="88902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D7BE831-071C-324E-AC40-CCF32A0A6507}"/>
              </a:ext>
            </a:extLst>
          </p:cNvPr>
          <p:cNvSpPr/>
          <p:nvPr/>
        </p:nvSpPr>
        <p:spPr>
          <a:xfrm>
            <a:off x="5939705" y="659385"/>
            <a:ext cx="3870364" cy="88902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3E82424-0E0D-5549-B895-AA56929702A0}"/>
              </a:ext>
            </a:extLst>
          </p:cNvPr>
          <p:cNvSpPr/>
          <p:nvPr/>
        </p:nvSpPr>
        <p:spPr>
          <a:xfrm>
            <a:off x="5320422" y="0"/>
            <a:ext cx="1270000" cy="154946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875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074993" y="3383"/>
            <a:ext cx="11030857" cy="6854617"/>
          </a:xfrm>
          <a:prstGeom prst="rect">
            <a:avLst/>
          </a:prstGeom>
        </p:spPr>
      </p:pic>
      <p:sp>
        <p:nvSpPr>
          <p:cNvPr id="6" name="Content Placeholder 6">
            <a:extLst>
              <a:ext uri="{FF2B5EF4-FFF2-40B4-BE49-F238E27FC236}">
                <a16:creationId xmlns:a16="http://schemas.microsoft.com/office/drawing/2014/main" id="{9E7B3083-7BE8-EE43-AE21-A8A903ADF13E}"/>
              </a:ext>
            </a:extLst>
          </p:cNvPr>
          <p:cNvSpPr txBox="1">
            <a:spLocks/>
          </p:cNvSpPr>
          <p:nvPr/>
        </p:nvSpPr>
        <p:spPr>
          <a:xfrm>
            <a:off x="1419447" y="3926936"/>
            <a:ext cx="3053316" cy="2929372"/>
          </a:xfrm>
          <a:prstGeom prst="rect">
            <a:avLst/>
          </a:prstGeom>
          <a:solidFill>
            <a:srgbClr val="D2DEEF">
              <a:alpha val="50196"/>
            </a:srgbClr>
          </a:solidFill>
          <a:ln>
            <a:solidFill>
              <a:schemeClr val="tx2"/>
            </a:solidFill>
          </a:ln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Helvetica Ligh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Helvetica Ligh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Helvetica Ligh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Helvetica Ligh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Helvetica Ligh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" b="1" dirty="0">
              <a:latin typeface="Dagny OT" panose="020B0504020201020104" pitchFamily="34" charset="77"/>
            </a:endParaRPr>
          </a:p>
          <a:p>
            <a:r>
              <a:rPr lang="en-US" sz="2200" b="1" dirty="0">
                <a:solidFill>
                  <a:schemeClr val="tx2"/>
                </a:solidFill>
                <a:latin typeface="Dagny OT" panose="020B0504020201020104" pitchFamily="34" charset="77"/>
              </a:rPr>
              <a:t>Habitat:</a:t>
            </a:r>
            <a:r>
              <a:rPr lang="en-US" sz="2200" dirty="0">
                <a:solidFill>
                  <a:schemeClr val="tx2"/>
                </a:solidFill>
                <a:latin typeface="Dagny OT" panose="020B0504020201020104" pitchFamily="34" charset="77"/>
              </a:rPr>
              <a:t> woods</a:t>
            </a:r>
          </a:p>
          <a:p>
            <a:r>
              <a:rPr lang="en-US" sz="2200" b="1" dirty="0">
                <a:solidFill>
                  <a:schemeClr val="tx2"/>
                </a:solidFill>
                <a:latin typeface="Dagny OT" panose="020B0504020201020104" pitchFamily="34" charset="77"/>
              </a:rPr>
              <a:t>Gill Size: </a:t>
            </a:r>
            <a:r>
              <a:rPr lang="en-US" sz="2200" dirty="0">
                <a:solidFill>
                  <a:schemeClr val="tx2"/>
                </a:solidFill>
                <a:latin typeface="Dagny OT" panose="020B0504020201020104" pitchFamily="34" charset="77"/>
              </a:rPr>
              <a:t>narrow</a:t>
            </a:r>
          </a:p>
          <a:p>
            <a:r>
              <a:rPr lang="en-US" sz="2200" b="1" dirty="0">
                <a:solidFill>
                  <a:schemeClr val="tx2"/>
                </a:solidFill>
                <a:latin typeface="Dagny OT" panose="020B0504020201020104" pitchFamily="34" charset="77"/>
              </a:rPr>
              <a:t>Odor:</a:t>
            </a:r>
            <a:r>
              <a:rPr lang="en-US" sz="2200" dirty="0">
                <a:solidFill>
                  <a:schemeClr val="tx2"/>
                </a:solidFill>
                <a:latin typeface="Dagny OT" panose="020B0504020201020104" pitchFamily="34" charset="77"/>
              </a:rPr>
              <a:t> none</a:t>
            </a:r>
          </a:p>
          <a:p>
            <a:r>
              <a:rPr lang="en-US" sz="2200" b="1" dirty="0">
                <a:solidFill>
                  <a:schemeClr val="tx2"/>
                </a:solidFill>
                <a:latin typeface="Dagny OT" panose="020B0504020201020104" pitchFamily="34" charset="77"/>
              </a:rPr>
              <a:t>Spores:</a:t>
            </a:r>
            <a:r>
              <a:rPr lang="en-US" sz="2200" dirty="0">
                <a:solidFill>
                  <a:schemeClr val="tx2"/>
                </a:solidFill>
                <a:latin typeface="Dagny OT" panose="020B0504020201020104" pitchFamily="34" charset="77"/>
              </a:rPr>
              <a:t> </a:t>
            </a:r>
            <a:r>
              <a:rPr lang="en-US" sz="2200" b="1" dirty="0">
                <a:solidFill>
                  <a:schemeClr val="accent6"/>
                </a:solidFill>
                <a:latin typeface="Dagny OT" panose="020B0504020201020104" pitchFamily="34" charset="77"/>
              </a:rPr>
              <a:t>white</a:t>
            </a:r>
          </a:p>
          <a:p>
            <a:r>
              <a:rPr lang="en-US" sz="2200" b="1" dirty="0">
                <a:solidFill>
                  <a:schemeClr val="tx2"/>
                </a:solidFill>
                <a:latin typeface="Dagny OT" panose="020B0504020201020104" pitchFamily="34" charset="77"/>
              </a:rPr>
              <a:t>Cap Colour:</a:t>
            </a:r>
            <a:r>
              <a:rPr lang="en-US" sz="2200" dirty="0">
                <a:solidFill>
                  <a:schemeClr val="tx2"/>
                </a:solidFill>
                <a:latin typeface="Dagny OT" panose="020B0504020201020104" pitchFamily="34" charset="77"/>
              </a:rPr>
              <a:t> red</a:t>
            </a:r>
          </a:p>
          <a:p>
            <a:endParaRPr lang="en-US" sz="500" b="1" dirty="0">
              <a:solidFill>
                <a:schemeClr val="tx2"/>
              </a:solidFill>
              <a:latin typeface="Dagny OT" panose="020B0504020201020104" pitchFamily="34" charset="77"/>
              <a:ea typeface="Helvetica Light" charset="0"/>
              <a:cs typeface="Helvetica Light" charset="0"/>
            </a:endParaRPr>
          </a:p>
          <a:p>
            <a:r>
              <a:rPr lang="en-US" sz="2200" b="1" dirty="0">
                <a:solidFill>
                  <a:schemeClr val="tx2"/>
                </a:solidFill>
                <a:latin typeface="Dagny OT" panose="020B0504020201020104" pitchFamily="34" charset="77"/>
                <a:ea typeface="Helvetica Light" charset="0"/>
                <a:cs typeface="Helvetica Light" charset="0"/>
              </a:rPr>
              <a:t>Classification problem: </a:t>
            </a:r>
            <a:r>
              <a:rPr lang="en-US" sz="2200" dirty="0">
                <a:solidFill>
                  <a:schemeClr val="tx2"/>
                </a:solidFill>
                <a:latin typeface="Dagny OT" panose="020B0504020201020104" pitchFamily="34" charset="77"/>
                <a:ea typeface="Helvetica Light" charset="0"/>
                <a:cs typeface="Helvetica Light" charset="0"/>
              </a:rPr>
              <a:t>edible or poisonous?</a:t>
            </a:r>
            <a:endParaRPr lang="en-US" sz="2200" dirty="0">
              <a:solidFill>
                <a:schemeClr val="tx2"/>
              </a:solidFill>
              <a:latin typeface="Dagny OT" panose="020B0504020201020104" pitchFamily="34" charset="77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C5557B3-4C4A-E34B-AA3C-09FE28DA2222}"/>
              </a:ext>
            </a:extLst>
          </p:cNvPr>
          <p:cNvSpPr/>
          <p:nvPr/>
        </p:nvSpPr>
        <p:spPr>
          <a:xfrm>
            <a:off x="1275907" y="662109"/>
            <a:ext cx="4172421" cy="1549463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3D90824-9F45-D845-84EE-11254929BD1E}"/>
              </a:ext>
            </a:extLst>
          </p:cNvPr>
          <p:cNvSpPr/>
          <p:nvPr/>
        </p:nvSpPr>
        <p:spPr>
          <a:xfrm>
            <a:off x="6462515" y="649407"/>
            <a:ext cx="4262191" cy="1562165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09F5678-D963-B949-8C19-EDB55DF78803}"/>
              </a:ext>
            </a:extLst>
          </p:cNvPr>
          <p:cNvSpPr/>
          <p:nvPr/>
        </p:nvSpPr>
        <p:spPr>
          <a:xfrm>
            <a:off x="2030739" y="661585"/>
            <a:ext cx="3870364" cy="88902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D7BE831-071C-324E-AC40-CCF32A0A6507}"/>
              </a:ext>
            </a:extLst>
          </p:cNvPr>
          <p:cNvSpPr/>
          <p:nvPr/>
        </p:nvSpPr>
        <p:spPr>
          <a:xfrm>
            <a:off x="5939705" y="659385"/>
            <a:ext cx="3870364" cy="88902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3E82424-0E0D-5549-B895-AA56929702A0}"/>
              </a:ext>
            </a:extLst>
          </p:cNvPr>
          <p:cNvSpPr/>
          <p:nvPr/>
        </p:nvSpPr>
        <p:spPr>
          <a:xfrm>
            <a:off x="5320422" y="0"/>
            <a:ext cx="1270000" cy="154946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4D4F216-DBD4-A742-8FCD-C35FC5379E6A}"/>
              </a:ext>
            </a:extLst>
          </p:cNvPr>
          <p:cNvSpPr/>
          <p:nvPr/>
        </p:nvSpPr>
        <p:spPr>
          <a:xfrm>
            <a:off x="9075555" y="2209129"/>
            <a:ext cx="2755900" cy="1562164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AAAB703-4DE0-A84C-B189-E6679F3FBD14}"/>
              </a:ext>
            </a:extLst>
          </p:cNvPr>
          <p:cNvSpPr/>
          <p:nvPr/>
        </p:nvSpPr>
        <p:spPr>
          <a:xfrm>
            <a:off x="1527836" y="2283467"/>
            <a:ext cx="6496201" cy="1487825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D0F5F62-42DB-FB49-8E6A-65834E20047D}"/>
              </a:ext>
            </a:extLst>
          </p:cNvPr>
          <p:cNvSpPr/>
          <p:nvPr/>
        </p:nvSpPr>
        <p:spPr>
          <a:xfrm>
            <a:off x="2126511" y="2246537"/>
            <a:ext cx="3776029" cy="120679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8444B9D-56B5-4342-BBC9-AABE2BC91C0D}"/>
              </a:ext>
            </a:extLst>
          </p:cNvPr>
          <p:cNvSpPr/>
          <p:nvPr/>
        </p:nvSpPr>
        <p:spPr>
          <a:xfrm>
            <a:off x="8500534" y="2187180"/>
            <a:ext cx="3443374" cy="120679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380B266-6945-204D-B236-B5C1388D5FF1}"/>
              </a:ext>
            </a:extLst>
          </p:cNvPr>
          <p:cNvSpPr/>
          <p:nvPr/>
        </p:nvSpPr>
        <p:spPr>
          <a:xfrm>
            <a:off x="5320430" y="1498668"/>
            <a:ext cx="3781811" cy="156216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294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074993" y="3383"/>
            <a:ext cx="11030857" cy="6854617"/>
          </a:xfrm>
          <a:prstGeom prst="rect">
            <a:avLst/>
          </a:prstGeom>
        </p:spPr>
      </p:pic>
      <p:sp>
        <p:nvSpPr>
          <p:cNvPr id="6" name="Content Placeholder 6">
            <a:extLst>
              <a:ext uri="{FF2B5EF4-FFF2-40B4-BE49-F238E27FC236}">
                <a16:creationId xmlns:a16="http://schemas.microsoft.com/office/drawing/2014/main" id="{9E7B3083-7BE8-EE43-AE21-A8A903ADF13E}"/>
              </a:ext>
            </a:extLst>
          </p:cNvPr>
          <p:cNvSpPr txBox="1">
            <a:spLocks/>
          </p:cNvSpPr>
          <p:nvPr/>
        </p:nvSpPr>
        <p:spPr>
          <a:xfrm>
            <a:off x="1419447" y="3926936"/>
            <a:ext cx="3053316" cy="2929372"/>
          </a:xfrm>
          <a:prstGeom prst="rect">
            <a:avLst/>
          </a:prstGeom>
          <a:solidFill>
            <a:srgbClr val="D2DEEF">
              <a:alpha val="50196"/>
            </a:srgbClr>
          </a:solidFill>
          <a:ln>
            <a:solidFill>
              <a:schemeClr val="tx2"/>
            </a:solidFill>
          </a:ln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Helvetica Ligh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Helvetica Ligh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Helvetica Ligh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Helvetica Ligh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Helvetica Ligh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" b="1" dirty="0">
              <a:latin typeface="Dagny OT" panose="020B0504020201020104" pitchFamily="34" charset="77"/>
            </a:endParaRPr>
          </a:p>
          <a:p>
            <a:r>
              <a:rPr lang="en-US" sz="2200" b="1" dirty="0">
                <a:solidFill>
                  <a:schemeClr val="tx2"/>
                </a:solidFill>
                <a:latin typeface="Dagny OT" panose="020B0504020201020104" pitchFamily="34" charset="77"/>
              </a:rPr>
              <a:t>Habitat:</a:t>
            </a:r>
            <a:r>
              <a:rPr lang="en-US" sz="2200" dirty="0">
                <a:solidFill>
                  <a:schemeClr val="tx2"/>
                </a:solidFill>
                <a:latin typeface="Dagny OT" panose="020B0504020201020104" pitchFamily="34" charset="77"/>
              </a:rPr>
              <a:t> </a:t>
            </a:r>
            <a:r>
              <a:rPr lang="en-US" sz="2200" b="1" dirty="0">
                <a:solidFill>
                  <a:schemeClr val="accent6"/>
                </a:solidFill>
                <a:latin typeface="Dagny OT" panose="020B0504020201020104" pitchFamily="34" charset="77"/>
              </a:rPr>
              <a:t>woods</a:t>
            </a:r>
          </a:p>
          <a:p>
            <a:r>
              <a:rPr lang="en-US" sz="2200" b="1" dirty="0">
                <a:solidFill>
                  <a:schemeClr val="tx2"/>
                </a:solidFill>
                <a:latin typeface="Dagny OT" panose="020B0504020201020104" pitchFamily="34" charset="77"/>
              </a:rPr>
              <a:t>Gill Size: </a:t>
            </a:r>
            <a:r>
              <a:rPr lang="en-US" sz="2200" dirty="0">
                <a:solidFill>
                  <a:schemeClr val="tx2"/>
                </a:solidFill>
                <a:latin typeface="Dagny OT" panose="020B0504020201020104" pitchFamily="34" charset="77"/>
              </a:rPr>
              <a:t>narrow</a:t>
            </a:r>
          </a:p>
          <a:p>
            <a:r>
              <a:rPr lang="en-US" sz="2200" b="1" dirty="0">
                <a:solidFill>
                  <a:schemeClr val="tx2"/>
                </a:solidFill>
                <a:latin typeface="Dagny OT" panose="020B0504020201020104" pitchFamily="34" charset="77"/>
              </a:rPr>
              <a:t>Odor:</a:t>
            </a:r>
            <a:r>
              <a:rPr lang="en-US" sz="2200" dirty="0">
                <a:solidFill>
                  <a:schemeClr val="tx2"/>
                </a:solidFill>
                <a:latin typeface="Dagny OT" panose="020B0504020201020104" pitchFamily="34" charset="77"/>
              </a:rPr>
              <a:t> none</a:t>
            </a:r>
          </a:p>
          <a:p>
            <a:r>
              <a:rPr lang="en-US" sz="2200" b="1" dirty="0">
                <a:solidFill>
                  <a:schemeClr val="tx2"/>
                </a:solidFill>
                <a:latin typeface="Dagny OT" panose="020B0504020201020104" pitchFamily="34" charset="77"/>
              </a:rPr>
              <a:t>Spores:</a:t>
            </a:r>
            <a:r>
              <a:rPr lang="en-US" sz="2200" dirty="0">
                <a:solidFill>
                  <a:schemeClr val="tx2"/>
                </a:solidFill>
                <a:latin typeface="Dagny OT" panose="020B0504020201020104" pitchFamily="34" charset="77"/>
              </a:rPr>
              <a:t> white</a:t>
            </a:r>
          </a:p>
          <a:p>
            <a:r>
              <a:rPr lang="en-US" sz="2200" b="1" dirty="0">
                <a:solidFill>
                  <a:schemeClr val="tx2"/>
                </a:solidFill>
                <a:latin typeface="Dagny OT" panose="020B0504020201020104" pitchFamily="34" charset="77"/>
              </a:rPr>
              <a:t>Cap Colour:</a:t>
            </a:r>
            <a:r>
              <a:rPr lang="en-US" sz="2200" dirty="0">
                <a:solidFill>
                  <a:schemeClr val="tx2"/>
                </a:solidFill>
                <a:latin typeface="Dagny OT" panose="020B0504020201020104" pitchFamily="34" charset="77"/>
              </a:rPr>
              <a:t> red</a:t>
            </a:r>
          </a:p>
          <a:p>
            <a:endParaRPr lang="en-US" sz="500" b="1" dirty="0">
              <a:solidFill>
                <a:schemeClr val="tx2"/>
              </a:solidFill>
              <a:latin typeface="Dagny OT" panose="020B0504020201020104" pitchFamily="34" charset="77"/>
              <a:ea typeface="Helvetica Light" charset="0"/>
              <a:cs typeface="Helvetica Light" charset="0"/>
            </a:endParaRPr>
          </a:p>
          <a:p>
            <a:r>
              <a:rPr lang="en-US" sz="2200" b="1" dirty="0">
                <a:solidFill>
                  <a:schemeClr val="tx2"/>
                </a:solidFill>
                <a:latin typeface="Dagny OT" panose="020B0504020201020104" pitchFamily="34" charset="77"/>
                <a:ea typeface="Helvetica Light" charset="0"/>
                <a:cs typeface="Helvetica Light" charset="0"/>
              </a:rPr>
              <a:t>Classification problem: </a:t>
            </a:r>
            <a:r>
              <a:rPr lang="en-US" sz="2200" dirty="0">
                <a:solidFill>
                  <a:schemeClr val="tx2"/>
                </a:solidFill>
                <a:latin typeface="Dagny OT" panose="020B0504020201020104" pitchFamily="34" charset="77"/>
                <a:ea typeface="Helvetica Light" charset="0"/>
                <a:cs typeface="Helvetica Light" charset="0"/>
              </a:rPr>
              <a:t>edible or poisonous?</a:t>
            </a:r>
            <a:endParaRPr lang="en-US" sz="2200" dirty="0">
              <a:solidFill>
                <a:schemeClr val="tx2"/>
              </a:solidFill>
              <a:latin typeface="Dagny OT" panose="020B0504020201020104" pitchFamily="34" charset="77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C5557B3-4C4A-E34B-AA3C-09FE28DA2222}"/>
              </a:ext>
            </a:extLst>
          </p:cNvPr>
          <p:cNvSpPr/>
          <p:nvPr/>
        </p:nvSpPr>
        <p:spPr>
          <a:xfrm>
            <a:off x="1275907" y="662109"/>
            <a:ext cx="4172421" cy="1549463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3D90824-9F45-D845-84EE-11254929BD1E}"/>
              </a:ext>
            </a:extLst>
          </p:cNvPr>
          <p:cNvSpPr/>
          <p:nvPr/>
        </p:nvSpPr>
        <p:spPr>
          <a:xfrm>
            <a:off x="6462515" y="649407"/>
            <a:ext cx="4262191" cy="1562165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09F5678-D963-B949-8C19-EDB55DF78803}"/>
              </a:ext>
            </a:extLst>
          </p:cNvPr>
          <p:cNvSpPr/>
          <p:nvPr/>
        </p:nvSpPr>
        <p:spPr>
          <a:xfrm>
            <a:off x="2030739" y="661585"/>
            <a:ext cx="3870364" cy="88902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D7BE831-071C-324E-AC40-CCF32A0A6507}"/>
              </a:ext>
            </a:extLst>
          </p:cNvPr>
          <p:cNvSpPr/>
          <p:nvPr/>
        </p:nvSpPr>
        <p:spPr>
          <a:xfrm>
            <a:off x="5939705" y="659385"/>
            <a:ext cx="3870364" cy="88902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3E82424-0E0D-5549-B895-AA56929702A0}"/>
              </a:ext>
            </a:extLst>
          </p:cNvPr>
          <p:cNvSpPr/>
          <p:nvPr/>
        </p:nvSpPr>
        <p:spPr>
          <a:xfrm>
            <a:off x="5320422" y="0"/>
            <a:ext cx="1270000" cy="154946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4D4F216-DBD4-A742-8FCD-C35FC5379E6A}"/>
              </a:ext>
            </a:extLst>
          </p:cNvPr>
          <p:cNvSpPr/>
          <p:nvPr/>
        </p:nvSpPr>
        <p:spPr>
          <a:xfrm>
            <a:off x="9075555" y="2209129"/>
            <a:ext cx="2755900" cy="1562164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AAAB703-4DE0-A84C-B189-E6679F3FBD14}"/>
              </a:ext>
            </a:extLst>
          </p:cNvPr>
          <p:cNvSpPr/>
          <p:nvPr/>
        </p:nvSpPr>
        <p:spPr>
          <a:xfrm>
            <a:off x="1527836" y="2283467"/>
            <a:ext cx="6496201" cy="1487825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D0F5F62-42DB-FB49-8E6A-65834E20047D}"/>
              </a:ext>
            </a:extLst>
          </p:cNvPr>
          <p:cNvSpPr/>
          <p:nvPr/>
        </p:nvSpPr>
        <p:spPr>
          <a:xfrm>
            <a:off x="2126511" y="2246537"/>
            <a:ext cx="3776029" cy="120679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8444B9D-56B5-4342-BBC9-AABE2BC91C0D}"/>
              </a:ext>
            </a:extLst>
          </p:cNvPr>
          <p:cNvSpPr/>
          <p:nvPr/>
        </p:nvSpPr>
        <p:spPr>
          <a:xfrm>
            <a:off x="8500534" y="2187180"/>
            <a:ext cx="3443374" cy="120679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380B266-6945-204D-B236-B5C1388D5FF1}"/>
              </a:ext>
            </a:extLst>
          </p:cNvPr>
          <p:cNvSpPr/>
          <p:nvPr/>
        </p:nvSpPr>
        <p:spPr>
          <a:xfrm>
            <a:off x="5320430" y="1498668"/>
            <a:ext cx="3845700" cy="156216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AB101A5-8112-304D-9786-03B38C2F8B17}"/>
              </a:ext>
            </a:extLst>
          </p:cNvPr>
          <p:cNvSpPr/>
          <p:nvPr/>
        </p:nvSpPr>
        <p:spPr>
          <a:xfrm>
            <a:off x="7121890" y="3808223"/>
            <a:ext cx="1334538" cy="60510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A880939-1EFE-0841-8F37-60C74D52BD53}"/>
              </a:ext>
            </a:extLst>
          </p:cNvPr>
          <p:cNvSpPr/>
          <p:nvPr/>
        </p:nvSpPr>
        <p:spPr>
          <a:xfrm>
            <a:off x="7658199" y="3841880"/>
            <a:ext cx="2371847" cy="1463030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3C03C5C-F4D8-9741-9686-B6E5CFCB549F}"/>
              </a:ext>
            </a:extLst>
          </p:cNvPr>
          <p:cNvSpPr/>
          <p:nvPr/>
        </p:nvSpPr>
        <p:spPr>
          <a:xfrm>
            <a:off x="5385121" y="3794837"/>
            <a:ext cx="2985948" cy="3059779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E8CF1C0-E0CD-1542-AADB-898E91E30AF2}"/>
              </a:ext>
            </a:extLst>
          </p:cNvPr>
          <p:cNvSpPr/>
          <p:nvPr/>
        </p:nvSpPr>
        <p:spPr>
          <a:xfrm>
            <a:off x="7185145" y="5244630"/>
            <a:ext cx="2371847" cy="1613370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6BCD54E-D38A-2945-B7BD-181E0077E2CC}"/>
              </a:ext>
            </a:extLst>
          </p:cNvPr>
          <p:cNvSpPr/>
          <p:nvPr/>
        </p:nvSpPr>
        <p:spPr>
          <a:xfrm>
            <a:off x="7889358" y="3019471"/>
            <a:ext cx="3307334" cy="162695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768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074993" y="3383"/>
            <a:ext cx="11030857" cy="6854617"/>
          </a:xfrm>
          <a:prstGeom prst="rect">
            <a:avLst/>
          </a:prstGeom>
        </p:spPr>
      </p:pic>
      <p:sp>
        <p:nvSpPr>
          <p:cNvPr id="6" name="Content Placeholder 6">
            <a:extLst>
              <a:ext uri="{FF2B5EF4-FFF2-40B4-BE49-F238E27FC236}">
                <a16:creationId xmlns:a16="http://schemas.microsoft.com/office/drawing/2014/main" id="{9E7B3083-7BE8-EE43-AE21-A8A903ADF13E}"/>
              </a:ext>
            </a:extLst>
          </p:cNvPr>
          <p:cNvSpPr txBox="1">
            <a:spLocks/>
          </p:cNvSpPr>
          <p:nvPr/>
        </p:nvSpPr>
        <p:spPr>
          <a:xfrm>
            <a:off x="1419447" y="3926936"/>
            <a:ext cx="3053316" cy="2929372"/>
          </a:xfrm>
          <a:prstGeom prst="rect">
            <a:avLst/>
          </a:prstGeom>
          <a:solidFill>
            <a:srgbClr val="D2DEEF">
              <a:alpha val="50196"/>
            </a:srgbClr>
          </a:solidFill>
          <a:ln>
            <a:solidFill>
              <a:schemeClr val="tx2"/>
            </a:solidFill>
          </a:ln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Helvetica Ligh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Helvetica Ligh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Helvetica Ligh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Helvetica Ligh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Helvetica Ligh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" b="1" dirty="0">
              <a:latin typeface="Dagny OT" panose="020B0504020201020104" pitchFamily="34" charset="77"/>
            </a:endParaRPr>
          </a:p>
          <a:p>
            <a:r>
              <a:rPr lang="en-US" sz="2200" b="1" dirty="0">
                <a:solidFill>
                  <a:schemeClr val="tx2"/>
                </a:solidFill>
                <a:latin typeface="Dagny OT" panose="020B0504020201020104" pitchFamily="34" charset="77"/>
              </a:rPr>
              <a:t>Habitat:</a:t>
            </a:r>
            <a:r>
              <a:rPr lang="en-US" sz="2200" dirty="0">
                <a:solidFill>
                  <a:schemeClr val="tx2"/>
                </a:solidFill>
                <a:latin typeface="Dagny OT" panose="020B0504020201020104" pitchFamily="34" charset="77"/>
              </a:rPr>
              <a:t> woods</a:t>
            </a:r>
            <a:endParaRPr lang="en-US" sz="2200" b="1" dirty="0">
              <a:solidFill>
                <a:schemeClr val="accent6"/>
              </a:solidFill>
              <a:latin typeface="Dagny OT" panose="020B0504020201020104" pitchFamily="34" charset="77"/>
            </a:endParaRPr>
          </a:p>
          <a:p>
            <a:r>
              <a:rPr lang="en-US" sz="2200" b="1" dirty="0">
                <a:solidFill>
                  <a:schemeClr val="tx2"/>
                </a:solidFill>
                <a:latin typeface="Dagny OT" panose="020B0504020201020104" pitchFamily="34" charset="77"/>
              </a:rPr>
              <a:t>Gill Size: </a:t>
            </a:r>
            <a:r>
              <a:rPr lang="en-US" sz="2200" b="1" dirty="0">
                <a:solidFill>
                  <a:schemeClr val="accent6"/>
                </a:solidFill>
                <a:latin typeface="Dagny OT" panose="020B0504020201020104" pitchFamily="34" charset="77"/>
              </a:rPr>
              <a:t>narrow</a:t>
            </a:r>
          </a:p>
          <a:p>
            <a:r>
              <a:rPr lang="en-US" sz="2200" b="1" dirty="0">
                <a:solidFill>
                  <a:schemeClr val="tx2"/>
                </a:solidFill>
                <a:latin typeface="Dagny OT" panose="020B0504020201020104" pitchFamily="34" charset="77"/>
              </a:rPr>
              <a:t>Odor:</a:t>
            </a:r>
            <a:r>
              <a:rPr lang="en-US" sz="2200" dirty="0">
                <a:solidFill>
                  <a:schemeClr val="tx2"/>
                </a:solidFill>
                <a:latin typeface="Dagny OT" panose="020B0504020201020104" pitchFamily="34" charset="77"/>
              </a:rPr>
              <a:t> none</a:t>
            </a:r>
          </a:p>
          <a:p>
            <a:r>
              <a:rPr lang="en-US" sz="2200" b="1" dirty="0">
                <a:solidFill>
                  <a:schemeClr val="tx2"/>
                </a:solidFill>
                <a:latin typeface="Dagny OT" panose="020B0504020201020104" pitchFamily="34" charset="77"/>
              </a:rPr>
              <a:t>Spores:</a:t>
            </a:r>
            <a:r>
              <a:rPr lang="en-US" sz="2200" dirty="0">
                <a:solidFill>
                  <a:schemeClr val="tx2"/>
                </a:solidFill>
                <a:latin typeface="Dagny OT" panose="020B0504020201020104" pitchFamily="34" charset="77"/>
              </a:rPr>
              <a:t> white</a:t>
            </a:r>
          </a:p>
          <a:p>
            <a:r>
              <a:rPr lang="en-US" sz="2200" b="1" dirty="0">
                <a:solidFill>
                  <a:schemeClr val="tx2"/>
                </a:solidFill>
                <a:latin typeface="Dagny OT" panose="020B0504020201020104" pitchFamily="34" charset="77"/>
              </a:rPr>
              <a:t>Cap Colour:</a:t>
            </a:r>
            <a:r>
              <a:rPr lang="en-US" sz="2200" dirty="0">
                <a:solidFill>
                  <a:schemeClr val="tx2"/>
                </a:solidFill>
                <a:latin typeface="Dagny OT" panose="020B0504020201020104" pitchFamily="34" charset="77"/>
              </a:rPr>
              <a:t> red</a:t>
            </a:r>
          </a:p>
          <a:p>
            <a:endParaRPr lang="en-US" sz="500" b="1" dirty="0">
              <a:solidFill>
                <a:schemeClr val="tx2"/>
              </a:solidFill>
              <a:latin typeface="Dagny OT" panose="020B0504020201020104" pitchFamily="34" charset="77"/>
              <a:ea typeface="Helvetica Light" charset="0"/>
              <a:cs typeface="Helvetica Light" charset="0"/>
            </a:endParaRPr>
          </a:p>
          <a:p>
            <a:r>
              <a:rPr lang="en-US" sz="2200" b="1" dirty="0">
                <a:solidFill>
                  <a:schemeClr val="tx2"/>
                </a:solidFill>
                <a:latin typeface="Dagny OT" panose="020B0504020201020104" pitchFamily="34" charset="77"/>
                <a:ea typeface="Helvetica Light" charset="0"/>
                <a:cs typeface="Helvetica Light" charset="0"/>
              </a:rPr>
              <a:t>Classification problem: </a:t>
            </a:r>
            <a:r>
              <a:rPr lang="en-US" sz="2200" dirty="0">
                <a:solidFill>
                  <a:schemeClr val="tx2"/>
                </a:solidFill>
                <a:latin typeface="Dagny OT" panose="020B0504020201020104" pitchFamily="34" charset="77"/>
                <a:ea typeface="Helvetica Light" charset="0"/>
                <a:cs typeface="Helvetica Light" charset="0"/>
              </a:rPr>
              <a:t>edible or poisonous?</a:t>
            </a:r>
            <a:endParaRPr lang="en-US" sz="2200" dirty="0">
              <a:solidFill>
                <a:schemeClr val="tx2"/>
              </a:solidFill>
              <a:latin typeface="Dagny OT" panose="020B0504020201020104" pitchFamily="34" charset="77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C5557B3-4C4A-E34B-AA3C-09FE28DA2222}"/>
              </a:ext>
            </a:extLst>
          </p:cNvPr>
          <p:cNvSpPr/>
          <p:nvPr/>
        </p:nvSpPr>
        <p:spPr>
          <a:xfrm>
            <a:off x="1275907" y="662109"/>
            <a:ext cx="4172421" cy="1549463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3D90824-9F45-D845-84EE-11254929BD1E}"/>
              </a:ext>
            </a:extLst>
          </p:cNvPr>
          <p:cNvSpPr/>
          <p:nvPr/>
        </p:nvSpPr>
        <p:spPr>
          <a:xfrm>
            <a:off x="6462515" y="649407"/>
            <a:ext cx="4262191" cy="1562165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09F5678-D963-B949-8C19-EDB55DF78803}"/>
              </a:ext>
            </a:extLst>
          </p:cNvPr>
          <p:cNvSpPr/>
          <p:nvPr/>
        </p:nvSpPr>
        <p:spPr>
          <a:xfrm>
            <a:off x="2030739" y="661585"/>
            <a:ext cx="3870364" cy="88902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D7BE831-071C-324E-AC40-CCF32A0A6507}"/>
              </a:ext>
            </a:extLst>
          </p:cNvPr>
          <p:cNvSpPr/>
          <p:nvPr/>
        </p:nvSpPr>
        <p:spPr>
          <a:xfrm>
            <a:off x="5939705" y="659385"/>
            <a:ext cx="3870364" cy="88902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3E82424-0E0D-5549-B895-AA56929702A0}"/>
              </a:ext>
            </a:extLst>
          </p:cNvPr>
          <p:cNvSpPr/>
          <p:nvPr/>
        </p:nvSpPr>
        <p:spPr>
          <a:xfrm>
            <a:off x="5320422" y="0"/>
            <a:ext cx="1270000" cy="154946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4D4F216-DBD4-A742-8FCD-C35FC5379E6A}"/>
              </a:ext>
            </a:extLst>
          </p:cNvPr>
          <p:cNvSpPr/>
          <p:nvPr/>
        </p:nvSpPr>
        <p:spPr>
          <a:xfrm>
            <a:off x="9075555" y="2209129"/>
            <a:ext cx="2755900" cy="1562164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AAAB703-4DE0-A84C-B189-E6679F3FBD14}"/>
              </a:ext>
            </a:extLst>
          </p:cNvPr>
          <p:cNvSpPr/>
          <p:nvPr/>
        </p:nvSpPr>
        <p:spPr>
          <a:xfrm>
            <a:off x="1527836" y="2283467"/>
            <a:ext cx="6496201" cy="1487825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D0F5F62-42DB-FB49-8E6A-65834E20047D}"/>
              </a:ext>
            </a:extLst>
          </p:cNvPr>
          <p:cNvSpPr/>
          <p:nvPr/>
        </p:nvSpPr>
        <p:spPr>
          <a:xfrm>
            <a:off x="2126511" y="2246537"/>
            <a:ext cx="3776029" cy="120679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8444B9D-56B5-4342-BBC9-AABE2BC91C0D}"/>
              </a:ext>
            </a:extLst>
          </p:cNvPr>
          <p:cNvSpPr/>
          <p:nvPr/>
        </p:nvSpPr>
        <p:spPr>
          <a:xfrm>
            <a:off x="8500534" y="2187180"/>
            <a:ext cx="3443374" cy="120679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380B266-6945-204D-B236-B5C1388D5FF1}"/>
              </a:ext>
            </a:extLst>
          </p:cNvPr>
          <p:cNvSpPr/>
          <p:nvPr/>
        </p:nvSpPr>
        <p:spPr>
          <a:xfrm>
            <a:off x="5320430" y="1498668"/>
            <a:ext cx="3845700" cy="156216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AB101A5-8112-304D-9786-03B38C2F8B17}"/>
              </a:ext>
            </a:extLst>
          </p:cNvPr>
          <p:cNvSpPr/>
          <p:nvPr/>
        </p:nvSpPr>
        <p:spPr>
          <a:xfrm>
            <a:off x="7121890" y="3808223"/>
            <a:ext cx="1334538" cy="60510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A880939-1EFE-0841-8F37-60C74D52BD53}"/>
              </a:ext>
            </a:extLst>
          </p:cNvPr>
          <p:cNvSpPr/>
          <p:nvPr/>
        </p:nvSpPr>
        <p:spPr>
          <a:xfrm>
            <a:off x="7658199" y="3841880"/>
            <a:ext cx="2371847" cy="1463030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3C03C5C-F4D8-9741-9686-B6E5CFCB549F}"/>
              </a:ext>
            </a:extLst>
          </p:cNvPr>
          <p:cNvSpPr/>
          <p:nvPr/>
        </p:nvSpPr>
        <p:spPr>
          <a:xfrm>
            <a:off x="5385121" y="3794837"/>
            <a:ext cx="2985948" cy="3059779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2934184-024B-8041-9155-B40B54D6F79C}"/>
              </a:ext>
            </a:extLst>
          </p:cNvPr>
          <p:cNvSpPr/>
          <p:nvPr/>
        </p:nvSpPr>
        <p:spPr>
          <a:xfrm>
            <a:off x="7889358" y="3019471"/>
            <a:ext cx="3307334" cy="162695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E8CF1C0-E0CD-1542-AADB-898E91E30AF2}"/>
              </a:ext>
            </a:extLst>
          </p:cNvPr>
          <p:cNvSpPr/>
          <p:nvPr/>
        </p:nvSpPr>
        <p:spPr>
          <a:xfrm>
            <a:off x="7185145" y="5244630"/>
            <a:ext cx="2371847" cy="1613370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6EE4756-04C7-484D-BF9D-4EC68B7B0715}"/>
              </a:ext>
            </a:extLst>
          </p:cNvPr>
          <p:cNvSpPr/>
          <p:nvPr/>
        </p:nvSpPr>
        <p:spPr>
          <a:xfrm>
            <a:off x="8153970" y="5316422"/>
            <a:ext cx="2364728" cy="1464481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5AEEE52-2FE5-BC45-BD17-02FD63118A31}"/>
              </a:ext>
            </a:extLst>
          </p:cNvPr>
          <p:cNvSpPr/>
          <p:nvPr/>
        </p:nvSpPr>
        <p:spPr>
          <a:xfrm>
            <a:off x="8192025" y="5451661"/>
            <a:ext cx="2364728" cy="1418934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EC4C96F-DA6B-5043-89CC-9D82FB201D56}"/>
              </a:ext>
            </a:extLst>
          </p:cNvPr>
          <p:cNvSpPr/>
          <p:nvPr/>
        </p:nvSpPr>
        <p:spPr>
          <a:xfrm>
            <a:off x="9923721" y="4610143"/>
            <a:ext cx="1807535" cy="159845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098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074993" y="3383"/>
            <a:ext cx="11030857" cy="6854617"/>
          </a:xfrm>
          <a:prstGeom prst="rect">
            <a:avLst/>
          </a:prstGeom>
        </p:spPr>
      </p:pic>
      <p:sp>
        <p:nvSpPr>
          <p:cNvPr id="6" name="Content Placeholder 6">
            <a:extLst>
              <a:ext uri="{FF2B5EF4-FFF2-40B4-BE49-F238E27FC236}">
                <a16:creationId xmlns:a16="http://schemas.microsoft.com/office/drawing/2014/main" id="{9E7B3083-7BE8-EE43-AE21-A8A903ADF13E}"/>
              </a:ext>
            </a:extLst>
          </p:cNvPr>
          <p:cNvSpPr txBox="1">
            <a:spLocks/>
          </p:cNvSpPr>
          <p:nvPr/>
        </p:nvSpPr>
        <p:spPr>
          <a:xfrm>
            <a:off x="1419447" y="3926936"/>
            <a:ext cx="3053316" cy="2929372"/>
          </a:xfrm>
          <a:prstGeom prst="rect">
            <a:avLst/>
          </a:prstGeom>
          <a:solidFill>
            <a:srgbClr val="D2DEEF">
              <a:alpha val="50196"/>
            </a:srgbClr>
          </a:solidFill>
          <a:ln>
            <a:solidFill>
              <a:schemeClr val="tx2"/>
            </a:solidFill>
          </a:ln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Helvetica Ligh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Helvetica Ligh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Helvetica Ligh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Helvetica Ligh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Helvetica Ligh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" b="1" dirty="0">
              <a:latin typeface="Dagny OT" panose="020B0504020201020104" pitchFamily="34" charset="77"/>
            </a:endParaRPr>
          </a:p>
          <a:p>
            <a:r>
              <a:rPr lang="en-US" sz="2200" b="1" dirty="0">
                <a:solidFill>
                  <a:schemeClr val="tx2"/>
                </a:solidFill>
                <a:latin typeface="Dagny OT" panose="020B0504020201020104" pitchFamily="34" charset="77"/>
              </a:rPr>
              <a:t>Habitat:</a:t>
            </a:r>
            <a:r>
              <a:rPr lang="en-US" sz="2200" dirty="0">
                <a:solidFill>
                  <a:schemeClr val="tx2"/>
                </a:solidFill>
                <a:latin typeface="Dagny OT" panose="020B0504020201020104" pitchFamily="34" charset="77"/>
              </a:rPr>
              <a:t> woods</a:t>
            </a:r>
            <a:endParaRPr lang="en-US" sz="2200" b="1" dirty="0">
              <a:solidFill>
                <a:schemeClr val="accent6"/>
              </a:solidFill>
              <a:latin typeface="Dagny OT" panose="020B0504020201020104" pitchFamily="34" charset="77"/>
            </a:endParaRPr>
          </a:p>
          <a:p>
            <a:r>
              <a:rPr lang="en-US" sz="2200" b="1" dirty="0">
                <a:solidFill>
                  <a:schemeClr val="tx2"/>
                </a:solidFill>
                <a:latin typeface="Dagny OT" panose="020B0504020201020104" pitchFamily="34" charset="77"/>
              </a:rPr>
              <a:t>Gill Size: </a:t>
            </a:r>
            <a:r>
              <a:rPr lang="en-US" sz="2200" dirty="0">
                <a:solidFill>
                  <a:schemeClr val="tx2"/>
                </a:solidFill>
                <a:latin typeface="Dagny OT" panose="020B0504020201020104" pitchFamily="34" charset="77"/>
              </a:rPr>
              <a:t>narrow</a:t>
            </a:r>
          </a:p>
          <a:p>
            <a:r>
              <a:rPr lang="en-US" sz="2200" b="1" dirty="0">
                <a:solidFill>
                  <a:schemeClr val="tx2"/>
                </a:solidFill>
                <a:latin typeface="Dagny OT" panose="020B0504020201020104" pitchFamily="34" charset="77"/>
              </a:rPr>
              <a:t>Odor:</a:t>
            </a:r>
            <a:r>
              <a:rPr lang="en-US" sz="2200" dirty="0">
                <a:solidFill>
                  <a:schemeClr val="tx2"/>
                </a:solidFill>
                <a:latin typeface="Dagny OT" panose="020B0504020201020104" pitchFamily="34" charset="77"/>
              </a:rPr>
              <a:t> none</a:t>
            </a:r>
          </a:p>
          <a:p>
            <a:r>
              <a:rPr lang="en-US" sz="2200" b="1" dirty="0">
                <a:solidFill>
                  <a:schemeClr val="tx2"/>
                </a:solidFill>
                <a:latin typeface="Dagny OT" panose="020B0504020201020104" pitchFamily="34" charset="77"/>
              </a:rPr>
              <a:t>Spores:</a:t>
            </a:r>
            <a:r>
              <a:rPr lang="en-US" sz="2200" dirty="0">
                <a:solidFill>
                  <a:schemeClr val="tx2"/>
                </a:solidFill>
                <a:latin typeface="Dagny OT" panose="020B0504020201020104" pitchFamily="34" charset="77"/>
              </a:rPr>
              <a:t> white</a:t>
            </a:r>
          </a:p>
          <a:p>
            <a:r>
              <a:rPr lang="en-US" sz="2200" b="1" dirty="0">
                <a:solidFill>
                  <a:schemeClr val="tx2"/>
                </a:solidFill>
                <a:latin typeface="Dagny OT" panose="020B0504020201020104" pitchFamily="34" charset="77"/>
              </a:rPr>
              <a:t>Cap Colour:</a:t>
            </a:r>
            <a:r>
              <a:rPr lang="en-US" sz="2200" dirty="0">
                <a:solidFill>
                  <a:schemeClr val="tx2"/>
                </a:solidFill>
                <a:latin typeface="Dagny OT" panose="020B0504020201020104" pitchFamily="34" charset="77"/>
              </a:rPr>
              <a:t> red</a:t>
            </a:r>
          </a:p>
          <a:p>
            <a:endParaRPr lang="en-US" sz="500" b="1" dirty="0">
              <a:solidFill>
                <a:schemeClr val="tx2"/>
              </a:solidFill>
              <a:latin typeface="Dagny OT" panose="020B0504020201020104" pitchFamily="34" charset="77"/>
              <a:ea typeface="Helvetica Light" charset="0"/>
              <a:cs typeface="Helvetica Light" charset="0"/>
            </a:endParaRPr>
          </a:p>
          <a:p>
            <a:r>
              <a:rPr lang="en-US" sz="2200" b="1" dirty="0">
                <a:solidFill>
                  <a:schemeClr val="tx2"/>
                </a:solidFill>
                <a:latin typeface="Dagny OT" panose="020B0504020201020104" pitchFamily="34" charset="77"/>
                <a:ea typeface="Helvetica Light" charset="0"/>
                <a:cs typeface="Helvetica Light" charset="0"/>
              </a:rPr>
              <a:t>Classification problem: </a:t>
            </a:r>
            <a:r>
              <a:rPr lang="en-US" sz="2200" dirty="0">
                <a:solidFill>
                  <a:schemeClr val="tx2">
                    <a:lumMod val="25000"/>
                    <a:lumOff val="75000"/>
                  </a:schemeClr>
                </a:solidFill>
                <a:latin typeface="Dagny OT" panose="020B0504020201020104" pitchFamily="34" charset="77"/>
                <a:ea typeface="Helvetica Light" charset="0"/>
                <a:cs typeface="Helvetica Light" charset="0"/>
              </a:rPr>
              <a:t>edible or </a:t>
            </a:r>
            <a:r>
              <a:rPr lang="en-US" sz="2200" b="1" dirty="0">
                <a:solidFill>
                  <a:srgbClr val="FF0000"/>
                </a:solidFill>
                <a:latin typeface="Dagny OT" panose="020B0504020201020104" pitchFamily="34" charset="77"/>
                <a:ea typeface="Helvetica Light" charset="0"/>
                <a:cs typeface="Helvetica Light" charset="0"/>
              </a:rPr>
              <a:t>poisonous</a:t>
            </a:r>
            <a:endParaRPr lang="en-US" sz="2200" b="1" dirty="0">
              <a:solidFill>
                <a:srgbClr val="FF0000"/>
              </a:solidFill>
              <a:latin typeface="Dagny OT" panose="020B0504020201020104" pitchFamily="34" charset="77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C5557B3-4C4A-E34B-AA3C-09FE28DA2222}"/>
              </a:ext>
            </a:extLst>
          </p:cNvPr>
          <p:cNvSpPr/>
          <p:nvPr/>
        </p:nvSpPr>
        <p:spPr>
          <a:xfrm>
            <a:off x="1275907" y="662109"/>
            <a:ext cx="4172421" cy="1549463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3D90824-9F45-D845-84EE-11254929BD1E}"/>
              </a:ext>
            </a:extLst>
          </p:cNvPr>
          <p:cNvSpPr/>
          <p:nvPr/>
        </p:nvSpPr>
        <p:spPr>
          <a:xfrm>
            <a:off x="6462515" y="649407"/>
            <a:ext cx="4262191" cy="1562165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09F5678-D963-B949-8C19-EDB55DF78803}"/>
              </a:ext>
            </a:extLst>
          </p:cNvPr>
          <p:cNvSpPr/>
          <p:nvPr/>
        </p:nvSpPr>
        <p:spPr>
          <a:xfrm>
            <a:off x="2030739" y="661585"/>
            <a:ext cx="3870364" cy="88902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D7BE831-071C-324E-AC40-CCF32A0A6507}"/>
              </a:ext>
            </a:extLst>
          </p:cNvPr>
          <p:cNvSpPr/>
          <p:nvPr/>
        </p:nvSpPr>
        <p:spPr>
          <a:xfrm>
            <a:off x="5939705" y="659385"/>
            <a:ext cx="3870364" cy="88902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3E82424-0E0D-5549-B895-AA56929702A0}"/>
              </a:ext>
            </a:extLst>
          </p:cNvPr>
          <p:cNvSpPr/>
          <p:nvPr/>
        </p:nvSpPr>
        <p:spPr>
          <a:xfrm>
            <a:off x="5320422" y="0"/>
            <a:ext cx="1270000" cy="154946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4D4F216-DBD4-A742-8FCD-C35FC5379E6A}"/>
              </a:ext>
            </a:extLst>
          </p:cNvPr>
          <p:cNvSpPr/>
          <p:nvPr/>
        </p:nvSpPr>
        <p:spPr>
          <a:xfrm>
            <a:off x="9075555" y="2209129"/>
            <a:ext cx="2755900" cy="1562164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AAAB703-4DE0-A84C-B189-E6679F3FBD14}"/>
              </a:ext>
            </a:extLst>
          </p:cNvPr>
          <p:cNvSpPr/>
          <p:nvPr/>
        </p:nvSpPr>
        <p:spPr>
          <a:xfrm>
            <a:off x="1527836" y="2283467"/>
            <a:ext cx="6496201" cy="1487825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D0F5F62-42DB-FB49-8E6A-65834E20047D}"/>
              </a:ext>
            </a:extLst>
          </p:cNvPr>
          <p:cNvSpPr/>
          <p:nvPr/>
        </p:nvSpPr>
        <p:spPr>
          <a:xfrm>
            <a:off x="2126511" y="2246537"/>
            <a:ext cx="3776029" cy="120679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8444B9D-56B5-4342-BBC9-AABE2BC91C0D}"/>
              </a:ext>
            </a:extLst>
          </p:cNvPr>
          <p:cNvSpPr/>
          <p:nvPr/>
        </p:nvSpPr>
        <p:spPr>
          <a:xfrm>
            <a:off x="8500534" y="2187180"/>
            <a:ext cx="3443374" cy="120679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380B266-6945-204D-B236-B5C1388D5FF1}"/>
              </a:ext>
            </a:extLst>
          </p:cNvPr>
          <p:cNvSpPr/>
          <p:nvPr/>
        </p:nvSpPr>
        <p:spPr>
          <a:xfrm>
            <a:off x="5320430" y="1498668"/>
            <a:ext cx="3845700" cy="156216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AB101A5-8112-304D-9786-03B38C2F8B17}"/>
              </a:ext>
            </a:extLst>
          </p:cNvPr>
          <p:cNvSpPr/>
          <p:nvPr/>
        </p:nvSpPr>
        <p:spPr>
          <a:xfrm>
            <a:off x="7121890" y="3808223"/>
            <a:ext cx="1334538" cy="60510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A880939-1EFE-0841-8F37-60C74D52BD53}"/>
              </a:ext>
            </a:extLst>
          </p:cNvPr>
          <p:cNvSpPr/>
          <p:nvPr/>
        </p:nvSpPr>
        <p:spPr>
          <a:xfrm>
            <a:off x="7658199" y="3841880"/>
            <a:ext cx="2371847" cy="1463030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3C03C5C-F4D8-9741-9686-B6E5CFCB549F}"/>
              </a:ext>
            </a:extLst>
          </p:cNvPr>
          <p:cNvSpPr/>
          <p:nvPr/>
        </p:nvSpPr>
        <p:spPr>
          <a:xfrm>
            <a:off x="5385121" y="3794837"/>
            <a:ext cx="2985948" cy="3059779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2934184-024B-8041-9155-B40B54D6F79C}"/>
              </a:ext>
            </a:extLst>
          </p:cNvPr>
          <p:cNvSpPr/>
          <p:nvPr/>
        </p:nvSpPr>
        <p:spPr>
          <a:xfrm>
            <a:off x="7889358" y="3019471"/>
            <a:ext cx="3307334" cy="162695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E8CF1C0-E0CD-1542-AADB-898E91E30AF2}"/>
              </a:ext>
            </a:extLst>
          </p:cNvPr>
          <p:cNvSpPr/>
          <p:nvPr/>
        </p:nvSpPr>
        <p:spPr>
          <a:xfrm>
            <a:off x="7185145" y="5244630"/>
            <a:ext cx="2371847" cy="1613370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6EE4756-04C7-484D-BF9D-4EC68B7B0715}"/>
              </a:ext>
            </a:extLst>
          </p:cNvPr>
          <p:cNvSpPr/>
          <p:nvPr/>
        </p:nvSpPr>
        <p:spPr>
          <a:xfrm>
            <a:off x="8153970" y="5309334"/>
            <a:ext cx="2364728" cy="1464481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5AEEE52-2FE5-BC45-BD17-02FD63118A31}"/>
              </a:ext>
            </a:extLst>
          </p:cNvPr>
          <p:cNvSpPr/>
          <p:nvPr/>
        </p:nvSpPr>
        <p:spPr>
          <a:xfrm>
            <a:off x="8192025" y="5451661"/>
            <a:ext cx="2364728" cy="1418934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EC4C96F-DA6B-5043-89CC-9D82FB201D56}"/>
              </a:ext>
            </a:extLst>
          </p:cNvPr>
          <p:cNvSpPr/>
          <p:nvPr/>
        </p:nvSpPr>
        <p:spPr>
          <a:xfrm>
            <a:off x="9923721" y="4610143"/>
            <a:ext cx="1807535" cy="159845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1F8D905-8F49-B74C-A2B3-9B8FD290E396}"/>
              </a:ext>
            </a:extLst>
          </p:cNvPr>
          <p:cNvSpPr/>
          <p:nvPr/>
        </p:nvSpPr>
        <p:spPr>
          <a:xfrm>
            <a:off x="10462436" y="6152707"/>
            <a:ext cx="1268819" cy="70191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213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5">
            <a:extLst>
              <a:ext uri="{FF2B5EF4-FFF2-40B4-BE49-F238E27FC236}">
                <a16:creationId xmlns:a16="http://schemas.microsoft.com/office/drawing/2014/main" id="{08700D07-6FF4-804E-A0AE-68F9F14C1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DISCUSSION</a:t>
            </a:r>
            <a:endParaRPr lang="en-US" sz="24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CA" sz="2400" dirty="0">
                <a:latin typeface="Dagny OT" panose="020B0504020201020104" pitchFamily="34" charset="77"/>
              </a:rPr>
              <a:t>Would you have trusted an “</a:t>
            </a:r>
            <a:r>
              <a:rPr lang="en-CA" sz="2400" b="1" dirty="0">
                <a:solidFill>
                  <a:srgbClr val="008F00"/>
                </a:solidFill>
                <a:latin typeface="Dagny OT" panose="020B0504020201020104" pitchFamily="34" charset="77"/>
              </a:rPr>
              <a:t>edible</a:t>
            </a:r>
            <a:r>
              <a:rPr lang="en-CA" sz="2400" dirty="0">
                <a:latin typeface="Dagny OT" panose="020B0504020201020104" pitchFamily="34" charset="77"/>
              </a:rPr>
              <a:t>” prediction?</a:t>
            </a:r>
          </a:p>
          <a:p>
            <a:pPr marL="0" indent="0">
              <a:buNone/>
            </a:pPr>
            <a:endParaRPr lang="en-CA" sz="500" dirty="0">
              <a:latin typeface="Dagny OT" panose="020B0504020201020104" pitchFamily="34" charset="77"/>
            </a:endParaRPr>
          </a:p>
          <a:p>
            <a:pPr marL="0" indent="0">
              <a:buNone/>
            </a:pPr>
            <a:r>
              <a:rPr lang="en-CA" sz="2400" dirty="0">
                <a:latin typeface="Dagny OT" panose="020B0504020201020104" pitchFamily="34" charset="77"/>
              </a:rPr>
              <a:t>Where is the model coming from? </a:t>
            </a:r>
          </a:p>
          <a:p>
            <a:pPr marL="0" indent="0">
              <a:buNone/>
            </a:pPr>
            <a:endParaRPr lang="en-CA" sz="500" dirty="0">
              <a:latin typeface="Dagny OT" panose="020B0504020201020104" pitchFamily="34" charset="77"/>
            </a:endParaRPr>
          </a:p>
          <a:p>
            <a:pPr marL="0" indent="0">
              <a:buNone/>
            </a:pPr>
            <a:r>
              <a:rPr lang="en-CA" sz="2400" dirty="0">
                <a:latin typeface="Dagny OT" panose="020B0504020201020104" pitchFamily="34" charset="77"/>
              </a:rPr>
              <a:t>What would you need to know to trust the model?</a:t>
            </a:r>
          </a:p>
          <a:p>
            <a:pPr marL="0" indent="0">
              <a:buNone/>
            </a:pPr>
            <a:endParaRPr lang="en-CA" sz="500" dirty="0">
              <a:latin typeface="Dagny OT" panose="020B0504020201020104" pitchFamily="34" charset="77"/>
            </a:endParaRPr>
          </a:p>
          <a:p>
            <a:pPr marL="0" indent="0">
              <a:buNone/>
            </a:pPr>
            <a:r>
              <a:rPr lang="en-CA" sz="2400" dirty="0">
                <a:latin typeface="Dagny OT" panose="020B0504020201020104" pitchFamily="34" charset="77"/>
              </a:rPr>
              <a:t>What’s the cost of making a classification mistake, in this case?</a:t>
            </a:r>
          </a:p>
        </p:txBody>
      </p:sp>
    </p:spTree>
    <p:extLst>
      <p:ext uri="{BB962C8B-B14F-4D97-AF65-F5344CB8AC3E}">
        <p14:creationId xmlns:p14="http://schemas.microsoft.com/office/powerpoint/2010/main" val="1050848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ASKING THE RIGHT QUESTIONS</a:t>
            </a:r>
            <a:endParaRPr lang="en-US" sz="24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2400" dirty="0">
                <a:latin typeface="Dagny OT" panose="020B0504020201020104" pitchFamily="34" charset="77"/>
                <a:cs typeface="Calibri Light" panose="020F0302020204030204" pitchFamily="34" charset="0"/>
              </a:rPr>
              <a:t>Data science is really about asking and answering questions:</a:t>
            </a:r>
          </a:p>
          <a:p>
            <a:pPr lvl="1" algn="just">
              <a:lnSpc>
                <a:spcPct val="100000"/>
              </a:lnSpc>
              <a:buFont typeface="Wingdings" pitchFamily="2" charset="2"/>
              <a:buChar char="§"/>
            </a:pPr>
            <a:r>
              <a:rPr lang="en-US" b="1" i="0" dirty="0">
                <a:latin typeface="Dagny OT" panose="020B0504020201020104" pitchFamily="34" charset="77"/>
                <a:cs typeface="Calibri" panose="020F0502020204030204" pitchFamily="34" charset="0"/>
              </a:rPr>
              <a:t>Analytics:</a:t>
            </a:r>
            <a:r>
              <a:rPr lang="en-US" i="0" dirty="0">
                <a:latin typeface="Dagny OT" panose="020B0504020201020104" pitchFamily="34" charset="77"/>
                <a:cs typeface="Calibri Light" panose="020F0302020204030204" pitchFamily="34" charset="0"/>
              </a:rPr>
              <a:t> “How many clicks did this link get?”</a:t>
            </a:r>
          </a:p>
          <a:p>
            <a:pPr lvl="1" algn="just">
              <a:lnSpc>
                <a:spcPct val="100000"/>
              </a:lnSpc>
              <a:buFont typeface="Wingdings" pitchFamily="2" charset="2"/>
              <a:buChar char="§"/>
            </a:pPr>
            <a:r>
              <a:rPr lang="en-US" b="1" i="0" dirty="0">
                <a:latin typeface="Dagny OT" panose="020B0504020201020104" pitchFamily="34" charset="77"/>
                <a:cs typeface="Calibri" panose="020F0502020204030204" pitchFamily="34" charset="0"/>
              </a:rPr>
              <a:t>Data Science:</a:t>
            </a:r>
            <a:r>
              <a:rPr lang="en-US" i="0" dirty="0">
                <a:latin typeface="Dagny OT" panose="020B0504020201020104" pitchFamily="34" charset="77"/>
                <a:cs typeface="Calibri Light" panose="020F0302020204030204" pitchFamily="34" charset="0"/>
              </a:rPr>
              <a:t> “Based on this user’s previous purchasing history, can I predict what links they will click on the next time they access the site?”</a:t>
            </a:r>
          </a:p>
          <a:p>
            <a:pPr marL="0" lvl="1" indent="-91687" algn="just">
              <a:lnSpc>
                <a:spcPct val="100000"/>
              </a:lnSpc>
              <a:buNone/>
            </a:pPr>
            <a:endParaRPr lang="en-US" sz="500" dirty="0">
              <a:latin typeface="Dagny OT" panose="020B0504020201020104" pitchFamily="34" charset="77"/>
              <a:cs typeface="Calibri Light" panose="020F0302020204030204" pitchFamily="34" charset="0"/>
            </a:endParaRPr>
          </a:p>
          <a:p>
            <a:pPr marL="0" lvl="1" indent="-91687" algn="just">
              <a:lnSpc>
                <a:spcPct val="100000"/>
              </a:lnSpc>
              <a:buNone/>
            </a:pPr>
            <a:endParaRPr lang="en-US" sz="500" dirty="0">
              <a:latin typeface="Dagny OT" panose="020B0504020201020104" pitchFamily="34" charset="77"/>
              <a:cs typeface="Calibri Light" panose="020F0302020204030204" pitchFamily="34" charset="0"/>
            </a:endParaRPr>
          </a:p>
          <a:p>
            <a:pPr marL="0" lvl="1" indent="-91687" algn="just">
              <a:lnSpc>
                <a:spcPct val="100000"/>
              </a:lnSpc>
              <a:buNone/>
            </a:pPr>
            <a:r>
              <a:rPr lang="en-US" sz="2400" i="0" dirty="0">
                <a:latin typeface="Dagny OT" panose="020B0504020201020104" pitchFamily="34" charset="77"/>
                <a:cs typeface="Calibri Light" panose="020F0302020204030204" pitchFamily="34" charset="0"/>
              </a:rPr>
              <a:t>Data mining/science models are usually </a:t>
            </a:r>
            <a:r>
              <a:rPr lang="en-US" sz="2400" b="1" i="0" dirty="0">
                <a:latin typeface="Dagny OT" panose="020B0504020201020104" pitchFamily="34" charset="77"/>
                <a:cs typeface="Calibri" panose="020F0502020204030204" pitchFamily="34" charset="0"/>
              </a:rPr>
              <a:t>predictive</a:t>
            </a:r>
            <a:r>
              <a:rPr lang="en-US" sz="2400" i="0" dirty="0">
                <a:latin typeface="Dagny OT" panose="020B0504020201020104" pitchFamily="34" charset="77"/>
                <a:cs typeface="Calibri Light" panose="020F0302020204030204" pitchFamily="34" charset="0"/>
              </a:rPr>
              <a:t> (not </a:t>
            </a:r>
            <a:r>
              <a:rPr lang="en-US" sz="2400" b="1" i="0" dirty="0">
                <a:latin typeface="Dagny OT" panose="020B0504020201020104" pitchFamily="34" charset="77"/>
                <a:cs typeface="Calibri" panose="020F0502020204030204" pitchFamily="34" charset="0"/>
              </a:rPr>
              <a:t>explanatory</a:t>
            </a:r>
            <a:r>
              <a:rPr lang="en-US" sz="2400" i="0" dirty="0">
                <a:latin typeface="Dagny OT" panose="020B0504020201020104" pitchFamily="34" charset="77"/>
                <a:cs typeface="Calibri Light" panose="020F0302020204030204" pitchFamily="34" charset="0"/>
              </a:rPr>
              <a:t>)</a:t>
            </a:r>
            <a:r>
              <a:rPr lang="en-US" sz="2400" b="1" i="0" dirty="0">
                <a:latin typeface="Dagny OT" panose="020B0504020201020104" pitchFamily="34" charset="77"/>
                <a:cs typeface="Calibri Light" panose="020F0302020204030204" pitchFamily="34" charset="0"/>
              </a:rPr>
              <a:t>:</a:t>
            </a:r>
            <a:r>
              <a:rPr lang="en-US" sz="2400" i="0" dirty="0">
                <a:latin typeface="Dagny OT" panose="020B0504020201020104" pitchFamily="34" charset="77"/>
                <a:cs typeface="Calibri Light" panose="020F0302020204030204" pitchFamily="34" charset="0"/>
              </a:rPr>
              <a:t> they show connections, but don't reveal why these exist.</a:t>
            </a:r>
          </a:p>
          <a:p>
            <a:pPr marL="0" lvl="1" indent="-91687" algn="just">
              <a:lnSpc>
                <a:spcPct val="100000"/>
              </a:lnSpc>
              <a:buNone/>
            </a:pPr>
            <a:endParaRPr lang="en-US" sz="1000" i="0" dirty="0">
              <a:latin typeface="Dagny OT" panose="020B0504020201020104" pitchFamily="34" charset="77"/>
              <a:cs typeface="Calibri Light" panose="020F0302020204030204" pitchFamily="34" charset="0"/>
            </a:endParaRPr>
          </a:p>
          <a:p>
            <a:pPr marL="0" lvl="1" indent="-91687" algn="just">
              <a:lnSpc>
                <a:spcPct val="100000"/>
              </a:lnSpc>
              <a:buNone/>
            </a:pPr>
            <a:r>
              <a:rPr lang="en-US" sz="2400" b="1" i="0" dirty="0">
                <a:latin typeface="Dagny OT" panose="020B0504020201020104" pitchFamily="34" charset="77"/>
                <a:cs typeface="Calibri" panose="020F0502020204030204" pitchFamily="34" charset="0"/>
              </a:rPr>
              <a:t>Warning:</a:t>
            </a:r>
            <a:r>
              <a:rPr lang="en-US" sz="2400" i="0" dirty="0">
                <a:latin typeface="Dagny OT" panose="020B0504020201020104" pitchFamily="34" charset="77"/>
                <a:cs typeface="Calibri Light" panose="020F0302020204030204" pitchFamily="34" charset="0"/>
              </a:rPr>
              <a:t> not every situation calls for data science, artificial intelligence, machine learning, statistics, or analytics.</a:t>
            </a:r>
          </a:p>
        </p:txBody>
      </p:sp>
    </p:spTree>
    <p:extLst>
      <p:ext uri="{BB962C8B-B14F-4D97-AF65-F5344CB8AC3E}">
        <p14:creationId xmlns:p14="http://schemas.microsoft.com/office/powerpoint/2010/main" val="4051797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THE WRONG QUESTIONS</a:t>
            </a:r>
            <a:endParaRPr lang="en-US" sz="24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2400" dirty="0">
                <a:latin typeface="Dagny OT" panose="020B0504020201020104" pitchFamily="34" charset="77"/>
                <a:cs typeface="Calibri Light" panose="020F0302020204030204" pitchFamily="34" charset="0"/>
              </a:rPr>
              <a:t>Too often, analysts are asking the </a:t>
            </a:r>
            <a:r>
              <a:rPr lang="en-US" sz="2400" b="1" dirty="0">
                <a:latin typeface="Dagny OT" panose="020B0504020201020104" pitchFamily="34" charset="77"/>
                <a:cs typeface="Calibri Light" panose="020F0302020204030204" pitchFamily="34" charset="0"/>
              </a:rPr>
              <a:t>wrong questions</a:t>
            </a:r>
            <a:r>
              <a:rPr lang="en-US" sz="2400" dirty="0">
                <a:latin typeface="Dagny OT" panose="020B0504020201020104" pitchFamily="34" charset="77"/>
                <a:cs typeface="Calibri Light" panose="020F0302020204030204" pitchFamily="34" charset="0"/>
              </a:rPr>
              <a:t>:</a:t>
            </a:r>
          </a:p>
          <a:p>
            <a:pPr lvl="1" algn="just">
              <a:lnSpc>
                <a:spcPct val="100000"/>
              </a:lnSpc>
              <a:buFont typeface="Wingdings" pitchFamily="2" charset="2"/>
              <a:buChar char="§"/>
            </a:pPr>
            <a:r>
              <a:rPr lang="en-US" i="0" dirty="0">
                <a:latin typeface="Dagny OT" panose="020B0504020201020104" pitchFamily="34" charset="77"/>
                <a:cs typeface="Calibri" panose="020F0502020204030204" pitchFamily="34" charset="0"/>
              </a:rPr>
              <a:t>questions that are</a:t>
            </a:r>
            <a:r>
              <a:rPr lang="en-US" b="1" i="0" dirty="0">
                <a:latin typeface="Dagny OT" panose="020B0504020201020104" pitchFamily="34" charset="77"/>
                <a:cs typeface="Calibri" panose="020F0502020204030204" pitchFamily="34" charset="0"/>
              </a:rPr>
              <a:t> too broad </a:t>
            </a:r>
            <a:r>
              <a:rPr lang="en-US" i="0" dirty="0">
                <a:latin typeface="Dagny OT" panose="020B0504020201020104" pitchFamily="34" charset="77"/>
                <a:cs typeface="Calibri" panose="020F0502020204030204" pitchFamily="34" charset="0"/>
              </a:rPr>
              <a:t>or </a:t>
            </a:r>
            <a:r>
              <a:rPr lang="en-US" b="1" i="0" dirty="0">
                <a:latin typeface="Dagny OT" panose="020B0504020201020104" pitchFamily="34" charset="77"/>
                <a:cs typeface="Calibri" panose="020F0502020204030204" pitchFamily="34" charset="0"/>
              </a:rPr>
              <a:t>too narrow</a:t>
            </a:r>
          </a:p>
          <a:p>
            <a:pPr lvl="1" algn="just">
              <a:lnSpc>
                <a:spcPct val="100000"/>
              </a:lnSpc>
              <a:buFont typeface="Wingdings" pitchFamily="2" charset="2"/>
              <a:buChar char="§"/>
            </a:pPr>
            <a:r>
              <a:rPr lang="en-US" i="0" dirty="0">
                <a:latin typeface="Dagny OT" panose="020B0504020201020104" pitchFamily="34" charset="77"/>
                <a:cs typeface="Calibri" panose="020F0502020204030204" pitchFamily="34" charset="0"/>
              </a:rPr>
              <a:t>questions that </a:t>
            </a:r>
            <a:r>
              <a:rPr lang="en-US" b="1" i="0" dirty="0">
                <a:latin typeface="Dagny OT" panose="020B0504020201020104" pitchFamily="34" charset="77"/>
                <a:cs typeface="Calibri" panose="020F0502020204030204" pitchFamily="34" charset="0"/>
              </a:rPr>
              <a:t>no amount of data could ever answer</a:t>
            </a:r>
          </a:p>
          <a:p>
            <a:pPr lvl="1" algn="just">
              <a:lnSpc>
                <a:spcPct val="100000"/>
              </a:lnSpc>
              <a:buFont typeface="Wingdings" pitchFamily="2" charset="2"/>
              <a:buChar char="§"/>
            </a:pPr>
            <a:r>
              <a:rPr lang="en-US" i="0" dirty="0">
                <a:latin typeface="Dagny OT" panose="020B0504020201020104" pitchFamily="34" charset="77"/>
                <a:cs typeface="Calibri" panose="020F0502020204030204" pitchFamily="34" charset="0"/>
              </a:rPr>
              <a:t>questions for which</a:t>
            </a:r>
            <a:r>
              <a:rPr lang="en-US" b="1" i="0" dirty="0">
                <a:latin typeface="Dagny OT" panose="020B0504020201020104" pitchFamily="34" charset="77"/>
                <a:cs typeface="Calibri" panose="020F0502020204030204" pitchFamily="34" charset="0"/>
              </a:rPr>
              <a:t> data cannot reasonably be obtained </a:t>
            </a:r>
            <a:endParaRPr lang="en-US" i="0" dirty="0">
              <a:latin typeface="Dagny OT" panose="020B0504020201020104" pitchFamily="34" charset="77"/>
              <a:cs typeface="Calibri Light" panose="020F0302020204030204" pitchFamily="34" charset="0"/>
            </a:endParaRPr>
          </a:p>
          <a:p>
            <a:pPr marL="0" lvl="1" indent="-91687" algn="just">
              <a:lnSpc>
                <a:spcPct val="100000"/>
              </a:lnSpc>
              <a:buNone/>
            </a:pPr>
            <a:endParaRPr lang="en-US" sz="500" dirty="0">
              <a:latin typeface="Dagny OT" panose="020B0504020201020104" pitchFamily="34" charset="77"/>
              <a:cs typeface="Calibri Light" panose="020F0302020204030204" pitchFamily="34" charset="0"/>
            </a:endParaRPr>
          </a:p>
          <a:p>
            <a:pPr marL="0" lvl="1" indent="-91687" algn="just">
              <a:lnSpc>
                <a:spcPct val="100000"/>
              </a:lnSpc>
              <a:buNone/>
            </a:pPr>
            <a:endParaRPr lang="en-US" sz="500" dirty="0">
              <a:latin typeface="Dagny OT" panose="020B0504020201020104" pitchFamily="34" charset="77"/>
              <a:cs typeface="Calibri Light" panose="020F0302020204030204" pitchFamily="34" charset="0"/>
            </a:endParaRPr>
          </a:p>
          <a:p>
            <a:pPr marL="0" lvl="1" indent="-91687" algn="just">
              <a:lnSpc>
                <a:spcPct val="100000"/>
              </a:lnSpc>
              <a:buNone/>
            </a:pPr>
            <a:r>
              <a:rPr lang="en-US" sz="2400" i="0" dirty="0">
                <a:latin typeface="Dagny OT" panose="020B0504020201020104" pitchFamily="34" charset="77"/>
                <a:cs typeface="Calibri Light" panose="020F0302020204030204" pitchFamily="34" charset="0"/>
              </a:rPr>
              <a:t>The </a:t>
            </a:r>
            <a:r>
              <a:rPr lang="en-US" sz="2400" b="1" i="0" dirty="0">
                <a:latin typeface="Dagny OT" panose="020B0504020201020104" pitchFamily="34" charset="77"/>
                <a:cs typeface="Calibri Light" panose="020F0302020204030204" pitchFamily="34" charset="0"/>
              </a:rPr>
              <a:t>best-case scenario </a:t>
            </a:r>
            <a:r>
              <a:rPr lang="en-US" sz="2400" i="0" dirty="0">
                <a:latin typeface="Dagny OT" panose="020B0504020201020104" pitchFamily="34" charset="77"/>
                <a:cs typeface="Calibri Light" panose="020F0302020204030204" pitchFamily="34" charset="0"/>
              </a:rPr>
              <a:t>is that stakeholders will recognize the answers as irrelevant. </a:t>
            </a:r>
          </a:p>
          <a:p>
            <a:pPr marL="0" lvl="1" indent="-91687" algn="just">
              <a:lnSpc>
                <a:spcPct val="100000"/>
              </a:lnSpc>
              <a:buNone/>
            </a:pPr>
            <a:endParaRPr lang="en-US" sz="500" i="0" dirty="0">
              <a:latin typeface="Dagny OT" panose="020B0504020201020104" pitchFamily="34" charset="77"/>
              <a:cs typeface="Calibri Light" panose="020F0302020204030204" pitchFamily="34" charset="0"/>
            </a:endParaRPr>
          </a:p>
          <a:p>
            <a:pPr marL="0" lvl="1" indent="-91687" algn="just">
              <a:lnSpc>
                <a:spcPct val="100000"/>
              </a:lnSpc>
              <a:buNone/>
            </a:pPr>
            <a:r>
              <a:rPr lang="en-US" sz="2400" i="0" dirty="0">
                <a:latin typeface="Dagny OT" panose="020B0504020201020104" pitchFamily="34" charset="77"/>
                <a:cs typeface="Calibri Light" panose="020F0302020204030204" pitchFamily="34" charset="0"/>
              </a:rPr>
              <a:t>The </a:t>
            </a:r>
            <a:r>
              <a:rPr lang="en-US" sz="2400" b="1" i="0" dirty="0">
                <a:latin typeface="Dagny OT" panose="020B0504020201020104" pitchFamily="34" charset="77"/>
                <a:cs typeface="Calibri Light" panose="020F0302020204030204" pitchFamily="34" charset="0"/>
              </a:rPr>
              <a:t>worst-case scenario </a:t>
            </a:r>
            <a:r>
              <a:rPr lang="en-US" sz="2400" i="0" dirty="0">
                <a:latin typeface="Dagny OT" panose="020B0504020201020104" pitchFamily="34" charset="77"/>
                <a:cs typeface="Calibri Light" panose="020F0302020204030204" pitchFamily="34" charset="0"/>
              </a:rPr>
              <a:t>is that they will erroneously implement policies or make decisions based on answers that have not been identified as misleading and/or useless.  </a:t>
            </a:r>
          </a:p>
        </p:txBody>
      </p:sp>
    </p:spTree>
    <p:extLst>
      <p:ext uri="{BB962C8B-B14F-4D97-AF65-F5344CB8AC3E}">
        <p14:creationId xmlns:p14="http://schemas.microsoft.com/office/powerpoint/2010/main" val="2418050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DATA INSIGHT FUNDAMENTALS</a:t>
            </a:r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4AD766D2-3812-D54B-A075-6E2D1A6055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noFill/>
        </p:spPr>
        <p:txBody>
          <a:bodyPr/>
          <a:lstStyle/>
          <a:p>
            <a:r>
              <a:rPr lang="en-US" dirty="0"/>
              <a:t>Patrick Boily</a:t>
            </a:r>
            <a:br>
              <a:rPr lang="en-US" dirty="0"/>
            </a:br>
            <a:r>
              <a:rPr lang="en-US" dirty="0"/>
              <a:t>Data Action Lab | uOttawa | </a:t>
            </a:r>
            <a:r>
              <a:rPr lang="en-US" dirty="0" err="1"/>
              <a:t>Idlewyld</a:t>
            </a:r>
            <a:r>
              <a:rPr lang="en-US" dirty="0"/>
              <a:t> Analytics</a:t>
            </a:r>
          </a:p>
          <a:p>
            <a:r>
              <a:rPr lang="en-US" dirty="0">
                <a:hlinkClick r:id="rId2"/>
              </a:rPr>
              <a:t>pboily@uottawa.ca</a:t>
            </a:r>
            <a:r>
              <a:rPr lang="en-US" dirty="0"/>
              <a:t> </a:t>
            </a:r>
          </a:p>
        </p:txBody>
      </p:sp>
      <p:sp>
        <p:nvSpPr>
          <p:cNvPr id="4" name="Subtitle 9">
            <a:extLst>
              <a:ext uri="{FF2B5EF4-FFF2-40B4-BE49-F238E27FC236}">
                <a16:creationId xmlns:a16="http://schemas.microsoft.com/office/drawing/2014/main" id="{683508DC-7DD4-DB49-BD5A-16F9A5C8C940}"/>
              </a:ext>
            </a:extLst>
          </p:cNvPr>
          <p:cNvSpPr txBox="1">
            <a:spLocks/>
          </p:cNvSpPr>
          <p:nvPr/>
        </p:nvSpPr>
        <p:spPr>
          <a:xfrm>
            <a:off x="5360327" y="6537434"/>
            <a:ext cx="6831673" cy="320566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300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600" dirty="0"/>
              <a:t>[with files from Jen </a:t>
            </a:r>
            <a:r>
              <a:rPr lang="en-US" sz="1600" dirty="0" err="1"/>
              <a:t>Schellinck</a:t>
            </a:r>
            <a:r>
              <a:rPr lang="en-US" sz="1600" dirty="0"/>
              <a:t> | </a:t>
            </a:r>
            <a:r>
              <a:rPr lang="en-US" sz="1600" dirty="0" err="1"/>
              <a:t>Sysabee</a:t>
            </a:r>
            <a:r>
              <a:rPr lang="en-US" sz="1600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4241539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DATA SCIENCE/MACHINE LEARNING/ AUGMENTED INTELLIGENCE TASKS</a:t>
            </a:r>
            <a:endParaRPr lang="en-US" sz="24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599" y="2286000"/>
            <a:ext cx="9998149" cy="3581400"/>
          </a:xfrm>
        </p:spPr>
        <p:txBody>
          <a:bodyPr/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2400" b="1" dirty="0">
                <a:latin typeface="Dagny OT" panose="020B0504020201020104" pitchFamily="34" charset="77"/>
                <a:cs typeface="Calibri" panose="020F0502020204030204" pitchFamily="34" charset="0"/>
              </a:rPr>
              <a:t>Classification</a:t>
            </a:r>
            <a:r>
              <a:rPr lang="en-US" sz="2400" dirty="0">
                <a:latin typeface="Dagny OT" panose="020B0504020201020104" pitchFamily="34" charset="77"/>
                <a:cs typeface="Calibri Light" panose="020F0302020204030204" pitchFamily="34" charset="0"/>
              </a:rPr>
              <a:t> and </a:t>
            </a:r>
            <a:r>
              <a:rPr lang="en-US" sz="2400" b="1" dirty="0">
                <a:latin typeface="Dagny OT" panose="020B0504020201020104" pitchFamily="34" charset="77"/>
                <a:cs typeface="Calibri" panose="020F0502020204030204" pitchFamily="34" charset="0"/>
              </a:rPr>
              <a:t>class probability estimation</a:t>
            </a:r>
            <a:r>
              <a:rPr lang="en-US" sz="2400" b="1" dirty="0">
                <a:latin typeface="Dagny OT" panose="020B0504020201020104" pitchFamily="34" charset="77"/>
                <a:cs typeface="Calibri Light" panose="020F0302020204030204" pitchFamily="34" charset="0"/>
              </a:rPr>
              <a:t>:</a:t>
            </a:r>
            <a:r>
              <a:rPr lang="en-US" sz="2400" dirty="0">
                <a:latin typeface="Dagny OT" panose="020B0504020201020104" pitchFamily="34" charset="77"/>
                <a:cs typeface="Calibri Light" panose="020F0302020204030204" pitchFamily="34" charset="0"/>
              </a:rPr>
              <a:t> which clients are likely to be repeat customers?</a:t>
            </a:r>
          </a:p>
          <a:p>
            <a:pPr marL="0" indent="0">
              <a:lnSpc>
                <a:spcPct val="100000"/>
              </a:lnSpc>
              <a:buNone/>
            </a:pPr>
            <a:endParaRPr lang="en-US" sz="500" b="1" dirty="0">
              <a:latin typeface="Dagny OT" panose="020B0504020201020104" pitchFamily="34" charset="77"/>
              <a:cs typeface="Calibri" panose="020F050202020403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2400" b="1" dirty="0">
                <a:latin typeface="Dagny OT" panose="020B0504020201020104" pitchFamily="34" charset="77"/>
                <a:cs typeface="Calibri" panose="020F0502020204030204" pitchFamily="34" charset="0"/>
              </a:rPr>
              <a:t>Clustering:</a:t>
            </a:r>
            <a:r>
              <a:rPr lang="en-US" sz="2400" dirty="0">
                <a:latin typeface="Dagny OT" panose="020B0504020201020104" pitchFamily="34" charset="77"/>
                <a:cs typeface="Calibri Light" panose="020F0302020204030204" pitchFamily="34" charset="0"/>
              </a:rPr>
              <a:t> do diplomatic missions form natural groups?</a:t>
            </a:r>
          </a:p>
          <a:p>
            <a:pPr marL="0" indent="0">
              <a:lnSpc>
                <a:spcPct val="100000"/>
              </a:lnSpc>
              <a:buNone/>
            </a:pPr>
            <a:endParaRPr lang="en-US" sz="500" b="1" dirty="0">
              <a:latin typeface="Dagny OT" panose="020B0504020201020104" pitchFamily="34" charset="77"/>
              <a:cs typeface="Calibri" panose="020F050202020403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2400" b="1" dirty="0">
                <a:latin typeface="Dagny OT" panose="020B0504020201020104" pitchFamily="34" charset="77"/>
                <a:cs typeface="Calibri" panose="020F0502020204030204" pitchFamily="34" charset="0"/>
              </a:rPr>
              <a:t>Association rule discovery</a:t>
            </a:r>
            <a:r>
              <a:rPr lang="en-US" sz="2400" b="1" dirty="0">
                <a:latin typeface="Dagny OT" panose="020B0504020201020104" pitchFamily="34" charset="77"/>
                <a:cs typeface="Calibri Light" panose="020F0302020204030204" pitchFamily="34" charset="0"/>
              </a:rPr>
              <a:t>:</a:t>
            </a:r>
            <a:r>
              <a:rPr lang="en-US" sz="2400" dirty="0">
                <a:latin typeface="Dagny OT" panose="020B0504020201020104" pitchFamily="34" charset="77"/>
                <a:cs typeface="Calibri Light" panose="020F0302020204030204" pitchFamily="34" charset="0"/>
              </a:rPr>
              <a:t> what books are commonly purchased together?</a:t>
            </a:r>
          </a:p>
          <a:p>
            <a:pPr marL="0" indent="0">
              <a:lnSpc>
                <a:spcPct val="100000"/>
              </a:lnSpc>
              <a:buNone/>
            </a:pPr>
            <a:endParaRPr lang="en-US" sz="500" dirty="0">
              <a:latin typeface="Dagny OT" panose="020B0504020201020104" pitchFamily="34" charset="77"/>
              <a:cs typeface="Calibri Light" panose="020F030202020403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2400" dirty="0">
                <a:latin typeface="Dagny OT" panose="020B0504020201020104" pitchFamily="34" charset="77"/>
                <a:cs typeface="Calibri Light" panose="020F0302020204030204" pitchFamily="34" charset="0"/>
              </a:rPr>
              <a:t>Others: </a:t>
            </a:r>
          </a:p>
          <a:p>
            <a:pPr marL="324000" lvl="1" indent="0">
              <a:buNone/>
            </a:pPr>
            <a:r>
              <a:rPr lang="en-US" b="1" i="0" dirty="0">
                <a:latin typeface="Dagny OT" panose="020B0504020201020104" pitchFamily="34" charset="77"/>
                <a:cs typeface="Calibri" panose="020F0502020204030204" pitchFamily="34" charset="0"/>
              </a:rPr>
              <a:t>profiling and </a:t>
            </a:r>
            <a:r>
              <a:rPr lang="en-US" b="1" i="0" dirty="0" err="1">
                <a:latin typeface="Dagny OT" panose="020B0504020201020104" pitchFamily="34" charset="77"/>
                <a:cs typeface="Calibri" panose="020F0502020204030204" pitchFamily="34" charset="0"/>
              </a:rPr>
              <a:t>behaviour</a:t>
            </a:r>
            <a:r>
              <a:rPr lang="en-US" b="1" i="0" dirty="0">
                <a:latin typeface="Dagny OT" panose="020B0504020201020104" pitchFamily="34" charset="77"/>
                <a:cs typeface="Calibri" panose="020F0502020204030204" pitchFamily="34" charset="0"/>
              </a:rPr>
              <a:t> description</a:t>
            </a:r>
            <a:r>
              <a:rPr lang="en-US" i="0" dirty="0">
                <a:latin typeface="Dagny OT" panose="020B0504020201020104" pitchFamily="34" charset="77"/>
                <a:cs typeface="Calibri Light" panose="020F0302020204030204" pitchFamily="34" charset="0"/>
              </a:rPr>
              <a:t>; </a:t>
            </a:r>
            <a:r>
              <a:rPr lang="en-US" b="1" i="0" dirty="0">
                <a:latin typeface="Dagny OT" panose="020B0504020201020104" pitchFamily="34" charset="77"/>
                <a:cs typeface="Calibri" panose="020F0502020204030204" pitchFamily="34" charset="0"/>
              </a:rPr>
              <a:t>link prediction</a:t>
            </a:r>
            <a:r>
              <a:rPr lang="en-US" i="0" dirty="0">
                <a:latin typeface="Dagny OT" panose="020B0504020201020104" pitchFamily="34" charset="77"/>
                <a:cs typeface="Calibri Light" panose="020F0302020204030204" pitchFamily="34" charset="0"/>
              </a:rPr>
              <a:t>; </a:t>
            </a:r>
            <a:r>
              <a:rPr lang="en-US" b="1" i="0" dirty="0">
                <a:latin typeface="Dagny OT" panose="020B0504020201020104" pitchFamily="34" charset="77"/>
                <a:cs typeface="Calibri" panose="020F0502020204030204" pitchFamily="34" charset="0"/>
              </a:rPr>
              <a:t>value estimation </a:t>
            </a:r>
            <a:r>
              <a:rPr lang="en-US" i="0" dirty="0">
                <a:latin typeface="Dagny OT" panose="020B0504020201020104" pitchFamily="34" charset="77"/>
                <a:cs typeface="Calibri Light" panose="020F0302020204030204" pitchFamily="34" charset="0"/>
              </a:rPr>
              <a:t>(how much is a client likely to spend in a restaurant); </a:t>
            </a:r>
            <a:r>
              <a:rPr lang="en-US" b="1" i="0" dirty="0">
                <a:latin typeface="Dagny OT" panose="020B0504020201020104" pitchFamily="34" charset="77"/>
                <a:cs typeface="Calibri" panose="020F0502020204030204" pitchFamily="34" charset="0"/>
              </a:rPr>
              <a:t>similarity matching </a:t>
            </a:r>
            <a:r>
              <a:rPr lang="en-US" i="0" dirty="0">
                <a:latin typeface="Dagny OT" panose="020B0504020201020104" pitchFamily="34" charset="77"/>
                <a:cs typeface="Calibri Light" panose="020F0302020204030204" pitchFamily="34" charset="0"/>
              </a:rPr>
              <a:t>(which prospective clients are similar to a company's best clients?); </a:t>
            </a:r>
            <a:r>
              <a:rPr lang="en-US" b="1" i="0" dirty="0">
                <a:latin typeface="Dagny OT" panose="020B0504020201020104" pitchFamily="34" charset="77"/>
                <a:cs typeface="Calibri" panose="020F0502020204030204" pitchFamily="34" charset="0"/>
              </a:rPr>
              <a:t>data reduction</a:t>
            </a:r>
            <a:r>
              <a:rPr lang="en-US" i="0" dirty="0">
                <a:latin typeface="Dagny OT" panose="020B0504020201020104" pitchFamily="34" charset="77"/>
                <a:cs typeface="Calibri Light" panose="020F0302020204030204" pitchFamily="34" charset="0"/>
              </a:rPr>
              <a:t>; </a:t>
            </a:r>
            <a:r>
              <a:rPr lang="en-US" b="1" i="0" dirty="0">
                <a:latin typeface="Dagny OT" panose="020B0504020201020104" pitchFamily="34" charset="77"/>
                <a:cs typeface="Calibri" panose="020F0502020204030204" pitchFamily="34" charset="0"/>
              </a:rPr>
              <a:t>influence/causal modeling</a:t>
            </a:r>
            <a:r>
              <a:rPr lang="en-US" i="0" dirty="0">
                <a:latin typeface="Dagny OT" panose="020B0504020201020104" pitchFamily="34" charset="77"/>
                <a:cs typeface="Calibri Light" panose="020F0302020204030204" pitchFamily="34" charset="0"/>
              </a:rPr>
              <a:t>, etc</a:t>
            </a:r>
            <a:r>
              <a:rPr lang="en-US" dirty="0">
                <a:latin typeface="Dagny OT" panose="020B0504020201020104" pitchFamily="34" charset="77"/>
                <a:cs typeface="Calibri Light" panose="020F0302020204030204" pitchFamily="34" charset="0"/>
              </a:rPr>
              <a:t>.	</a:t>
            </a:r>
          </a:p>
        </p:txBody>
      </p:sp>
    </p:spTree>
    <p:extLst>
      <p:ext uri="{BB962C8B-B14F-4D97-AF65-F5344CB8AC3E}">
        <p14:creationId xmlns:p14="http://schemas.microsoft.com/office/powerpoint/2010/main" val="3320173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*CLASSIFICATION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598" y="2286000"/>
            <a:ext cx="7616457" cy="3581400"/>
          </a:xfrm>
        </p:spPr>
        <p:txBody>
          <a:bodyPr>
            <a:normAutofit lnSpcReduction="10000"/>
          </a:bodyPr>
          <a:lstStyle/>
          <a:p>
            <a:pPr marL="0" indent="0" algn="just">
              <a:lnSpc>
                <a:spcPct val="110000"/>
              </a:lnSpc>
              <a:buNone/>
            </a:pPr>
            <a:r>
              <a:rPr lang="en-US" sz="2400" b="1" dirty="0">
                <a:latin typeface="Dagny OT" panose="020B0504020201020104" pitchFamily="34" charset="77"/>
              </a:rPr>
              <a:t>Classifier:</a:t>
            </a:r>
            <a:r>
              <a:rPr lang="en-US" sz="2400" dirty="0">
                <a:latin typeface="Dagny OT" panose="020B0504020201020104" pitchFamily="34" charset="77"/>
              </a:rPr>
              <a:t> if presented with an object, can we classify it into one of several </a:t>
            </a:r>
            <a:r>
              <a:rPr lang="en-US" sz="2400" b="1" dirty="0">
                <a:latin typeface="Dagny OT" panose="020B0504020201020104" pitchFamily="34" charset="77"/>
              </a:rPr>
              <a:t>predefined</a:t>
            </a:r>
            <a:r>
              <a:rPr lang="en-US" sz="2400" dirty="0">
                <a:latin typeface="Dagny OT" panose="020B0504020201020104" pitchFamily="34" charset="77"/>
              </a:rPr>
              <a:t> categories?</a:t>
            </a:r>
          </a:p>
          <a:p>
            <a:pPr algn="just">
              <a:lnSpc>
                <a:spcPct val="110000"/>
              </a:lnSpc>
            </a:pPr>
            <a:endParaRPr lang="en-US" sz="50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10000"/>
              </a:lnSpc>
              <a:buNone/>
            </a:pPr>
            <a:r>
              <a:rPr lang="en-US" sz="2400" dirty="0">
                <a:latin typeface="Dagny OT" panose="020B0504020201020104" pitchFamily="34" charset="77"/>
              </a:rPr>
              <a:t>There are many different techniques that carry out classification, but the general steps are the same:</a:t>
            </a:r>
          </a:p>
          <a:p>
            <a:pPr lvl="1" algn="just">
              <a:lnSpc>
                <a:spcPct val="110000"/>
              </a:lnSpc>
              <a:buFont typeface="Wingdings" pitchFamily="2" charset="2"/>
              <a:buChar char="§"/>
            </a:pPr>
            <a:r>
              <a:rPr lang="en-US" i="0" dirty="0">
                <a:latin typeface="Dagny OT" panose="020B0504020201020104" pitchFamily="34" charset="77"/>
              </a:rPr>
              <a:t>Use a training set to teach the classifier how to classify.</a:t>
            </a:r>
          </a:p>
          <a:p>
            <a:pPr lvl="1" algn="just">
              <a:lnSpc>
                <a:spcPct val="110000"/>
              </a:lnSpc>
              <a:buFont typeface="Wingdings" pitchFamily="2" charset="2"/>
              <a:buChar char="§"/>
            </a:pPr>
            <a:r>
              <a:rPr lang="en-US" i="0" dirty="0">
                <a:latin typeface="Dagny OT" panose="020B0504020201020104" pitchFamily="34" charset="77"/>
              </a:rPr>
              <a:t>Test/validate the classifier using new data</a:t>
            </a:r>
          </a:p>
          <a:p>
            <a:pPr lvl="1" algn="just">
              <a:lnSpc>
                <a:spcPct val="110000"/>
              </a:lnSpc>
              <a:buFont typeface="Wingdings" pitchFamily="2" charset="2"/>
              <a:buChar char="§"/>
            </a:pPr>
            <a:r>
              <a:rPr lang="en-US" i="0" dirty="0">
                <a:latin typeface="Dagny OT" panose="020B0504020201020104" pitchFamily="34" charset="77"/>
              </a:rPr>
              <a:t>Use the classifier to classify novel instances</a:t>
            </a:r>
          </a:p>
          <a:p>
            <a:pPr algn="just">
              <a:lnSpc>
                <a:spcPct val="110000"/>
              </a:lnSpc>
            </a:pPr>
            <a:endParaRPr lang="en-US" sz="50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10000"/>
              </a:lnSpc>
              <a:buNone/>
            </a:pPr>
            <a:r>
              <a:rPr lang="en-US" sz="2400" dirty="0">
                <a:latin typeface="Dagny OT" panose="020B0504020201020104" pitchFamily="34" charset="77"/>
              </a:rPr>
              <a:t>Some classifiers (e.g. neural nets) are ‘</a:t>
            </a:r>
            <a:r>
              <a:rPr lang="en-US" sz="2400" b="1" dirty="0">
                <a:latin typeface="Dagny OT" panose="020B0504020201020104" pitchFamily="34" charset="77"/>
              </a:rPr>
              <a:t>black box</a:t>
            </a:r>
            <a:r>
              <a:rPr lang="en-US" sz="2400" dirty="0">
                <a:latin typeface="Dagny OT" panose="020B0504020201020104" pitchFamily="34" charset="77"/>
              </a:rPr>
              <a:t>’ models. They do a good job, but we don’t know what is happening!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7068" y="1972733"/>
            <a:ext cx="2634850" cy="4395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688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*DECISION TREE CLASSIFIERS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599" y="2285999"/>
            <a:ext cx="4859079" cy="3581401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US" sz="2400" b="1" dirty="0">
                <a:latin typeface="Dagny OT" panose="020B0504020201020104" pitchFamily="34" charset="77"/>
              </a:rPr>
              <a:t>Decision tree: </a:t>
            </a:r>
            <a:r>
              <a:rPr lang="en-US" sz="2400" dirty="0">
                <a:latin typeface="Dagny OT" panose="020B0504020201020104" pitchFamily="34" charset="77"/>
              </a:rPr>
              <a:t>methodically use the available information to classify observations. </a:t>
            </a:r>
          </a:p>
          <a:p>
            <a:pPr marL="0" indent="0" algn="just">
              <a:buNone/>
            </a:pPr>
            <a:endParaRPr lang="en-US" sz="500" dirty="0">
              <a:latin typeface="Dagny OT" panose="020B0504020201020104" pitchFamily="34" charset="77"/>
            </a:endParaRPr>
          </a:p>
          <a:p>
            <a:pPr marL="0" indent="0" algn="just">
              <a:buNone/>
            </a:pPr>
            <a:r>
              <a:rPr lang="en-US" sz="2400" dirty="0">
                <a:latin typeface="Dagny OT" panose="020B0504020201020104" pitchFamily="34" charset="77"/>
              </a:rPr>
              <a:t>These trees are built automatically (</a:t>
            </a:r>
            <a:r>
              <a:rPr lang="en-US" sz="2400" b="1" dirty="0">
                <a:latin typeface="Dagny OT" panose="020B0504020201020104" pitchFamily="34" charset="77"/>
              </a:rPr>
              <a:t>statistical learning</a:t>
            </a:r>
            <a:r>
              <a:rPr lang="en-US" sz="2400" dirty="0">
                <a:latin typeface="Dagny OT" panose="020B0504020201020104" pitchFamily="34" charset="77"/>
              </a:rPr>
              <a:t>).</a:t>
            </a:r>
          </a:p>
          <a:p>
            <a:pPr marL="0" indent="0" algn="just">
              <a:buNone/>
            </a:pPr>
            <a:endParaRPr lang="en-US" sz="500" dirty="0">
              <a:latin typeface="Dagny OT" panose="020B0504020201020104" pitchFamily="34" charset="77"/>
            </a:endParaRPr>
          </a:p>
          <a:p>
            <a:pPr marL="0" indent="0" algn="just">
              <a:buNone/>
            </a:pPr>
            <a:r>
              <a:rPr lang="en-US" sz="2400" dirty="0">
                <a:latin typeface="Dagny OT" panose="020B0504020201020104" pitchFamily="34" charset="77"/>
              </a:rPr>
              <a:t>Once built, it is easy to see how the tree makes classification decisions (</a:t>
            </a:r>
            <a:r>
              <a:rPr lang="en-US" sz="2400" b="1" dirty="0">
                <a:latin typeface="Dagny OT" panose="020B0504020201020104" pitchFamily="34" charset="77"/>
              </a:rPr>
              <a:t>white box model</a:t>
            </a:r>
            <a:r>
              <a:rPr lang="en-US" sz="2400" dirty="0">
                <a:latin typeface="Dagny OT" panose="020B0504020201020104" pitchFamily="34" charset="77"/>
              </a:rPr>
              <a:t>).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rcRect l="6" r="6"/>
          <a:stretch/>
        </p:blipFill>
        <p:spPr>
          <a:xfrm>
            <a:off x="6599275" y="1782859"/>
            <a:ext cx="5046920" cy="4945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270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*REGRESSION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598" y="2286000"/>
            <a:ext cx="7638444" cy="3581400"/>
          </a:xfrm>
        </p:spPr>
        <p:txBody>
          <a:bodyPr>
            <a:normAutofit lnSpcReduction="10000"/>
          </a:bodyPr>
          <a:lstStyle/>
          <a:p>
            <a:pPr marL="0" indent="0" algn="just">
              <a:lnSpc>
                <a:spcPct val="110000"/>
              </a:lnSpc>
              <a:buNone/>
            </a:pPr>
            <a:r>
              <a:rPr lang="en-US" sz="2400" dirty="0">
                <a:latin typeface="Dagny OT" panose="020B0504020201020104" pitchFamily="34" charset="77"/>
              </a:rPr>
              <a:t>If presented with an object, can we predict the value of its </a:t>
            </a:r>
            <a:r>
              <a:rPr lang="en-US" sz="2400" b="1" dirty="0">
                <a:latin typeface="Dagny OT" panose="020B0504020201020104" pitchFamily="34" charset="77"/>
              </a:rPr>
              <a:t>response variables</a:t>
            </a:r>
            <a:r>
              <a:rPr lang="en-US" sz="2400" dirty="0">
                <a:latin typeface="Dagny OT" panose="020B0504020201020104" pitchFamily="34" charset="77"/>
              </a:rPr>
              <a:t>?</a:t>
            </a:r>
          </a:p>
          <a:p>
            <a:pPr algn="just">
              <a:lnSpc>
                <a:spcPct val="110000"/>
              </a:lnSpc>
            </a:pPr>
            <a:endParaRPr lang="en-US" sz="50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10000"/>
              </a:lnSpc>
              <a:buNone/>
            </a:pPr>
            <a:r>
              <a:rPr lang="en-US" sz="2400" dirty="0">
                <a:latin typeface="Dagny OT" panose="020B0504020201020104" pitchFamily="34" charset="77"/>
              </a:rPr>
              <a:t>There are many different techniques to do so, and the methods are somewhat similar (but don’t always use the same framework):</a:t>
            </a:r>
          </a:p>
          <a:p>
            <a:pPr lvl="1" algn="just">
              <a:lnSpc>
                <a:spcPct val="110000"/>
              </a:lnSpc>
              <a:buFont typeface="Wingdings" pitchFamily="2" charset="2"/>
              <a:buChar char="§"/>
            </a:pPr>
            <a:r>
              <a:rPr lang="en-US" i="0" dirty="0">
                <a:latin typeface="Dagny OT" panose="020B0504020201020104" pitchFamily="34" charset="77"/>
              </a:rPr>
              <a:t>traditional approaches (linear, non-linear, trees, etc.)</a:t>
            </a:r>
          </a:p>
          <a:p>
            <a:pPr lvl="1" algn="just">
              <a:lnSpc>
                <a:spcPct val="110000"/>
              </a:lnSpc>
              <a:buFont typeface="Wingdings" pitchFamily="2" charset="2"/>
              <a:buChar char="§"/>
            </a:pPr>
            <a:r>
              <a:rPr lang="en-US" i="0" dirty="0">
                <a:latin typeface="Dagny OT" panose="020B0504020201020104" pitchFamily="34" charset="77"/>
              </a:rPr>
              <a:t>training/testing/validating approaches</a:t>
            </a:r>
          </a:p>
          <a:p>
            <a:pPr algn="just">
              <a:lnSpc>
                <a:spcPct val="110000"/>
              </a:lnSpc>
            </a:pPr>
            <a:endParaRPr lang="en-US" sz="50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10000"/>
              </a:lnSpc>
              <a:buNone/>
            </a:pPr>
            <a:r>
              <a:rPr lang="en-US" sz="2400" dirty="0">
                <a:latin typeface="Dagny OT" panose="020B0504020201020104" pitchFamily="34" charset="77"/>
              </a:rPr>
              <a:t>As was the case for classification, some regression models are ‘</a:t>
            </a:r>
            <a:r>
              <a:rPr lang="en-US" sz="2400" b="1" dirty="0">
                <a:latin typeface="Dagny OT" panose="020B0504020201020104" pitchFamily="34" charset="77"/>
              </a:rPr>
              <a:t>black boxes</a:t>
            </a:r>
            <a:r>
              <a:rPr lang="en-US" sz="2400" dirty="0">
                <a:latin typeface="Dagny OT" panose="020B0504020201020104" pitchFamily="34" charset="77"/>
              </a:rPr>
              <a:t>’.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9283012" y="2378363"/>
            <a:ext cx="2634850" cy="16983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7E2401F-A1BC-4E4F-BA67-A188B986A8A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278250" y="4581224"/>
            <a:ext cx="2634850" cy="191999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63E5C4F-7FA3-9C42-BB94-58133C84AE89}"/>
              </a:ext>
            </a:extLst>
          </p:cNvPr>
          <p:cNvSpPr/>
          <p:nvPr/>
        </p:nvSpPr>
        <p:spPr>
          <a:xfrm>
            <a:off x="9342475" y="4082740"/>
            <a:ext cx="273611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solidFill>
                  <a:schemeClr val="tx2"/>
                </a:solidFill>
                <a:latin typeface="Dagny OT" panose="020B0504020201020104" pitchFamily="34" charset="77"/>
              </a:rPr>
              <a:t>Quarterly change in unemployment rate (%)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6497ED4-2EA3-7244-A94A-3ADE4A849A47}"/>
              </a:ext>
            </a:extLst>
          </p:cNvPr>
          <p:cNvSpPr/>
          <p:nvPr/>
        </p:nvSpPr>
        <p:spPr>
          <a:xfrm rot="16200000">
            <a:off x="7765097" y="3023028"/>
            <a:ext cx="273611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solidFill>
                  <a:schemeClr val="tx2"/>
                </a:solidFill>
                <a:latin typeface="Dagny OT" panose="020B0504020201020104" pitchFamily="34" charset="77"/>
              </a:rPr>
              <a:t>Quarterly change in GDP (%)</a:t>
            </a:r>
          </a:p>
        </p:txBody>
      </p:sp>
    </p:spTree>
    <p:extLst>
      <p:ext uri="{BB962C8B-B14F-4D97-AF65-F5344CB8AC3E}">
        <p14:creationId xmlns:p14="http://schemas.microsoft.com/office/powerpoint/2010/main" val="3969624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*TIME SERIES ANALYSIS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dirty="0">
                <a:latin typeface="Dagny OT" panose="020B0504020201020104" pitchFamily="34" charset="77"/>
              </a:rPr>
              <a:t>A simple time series has two variables: time + 2</a:t>
            </a:r>
            <a:r>
              <a:rPr lang="en-US" baseline="30000" dirty="0">
                <a:latin typeface="Dagny OT" panose="020B0504020201020104" pitchFamily="34" charset="77"/>
              </a:rPr>
              <a:t>nd</a:t>
            </a:r>
            <a:r>
              <a:rPr lang="en-US" dirty="0">
                <a:latin typeface="Dagny OT" panose="020B0504020201020104" pitchFamily="34" charset="77"/>
              </a:rPr>
              <a:t> variable.</a:t>
            </a:r>
          </a:p>
          <a:p>
            <a:pPr marL="0" indent="0" algn="just">
              <a:lnSpc>
                <a:spcPct val="100000"/>
              </a:lnSpc>
              <a:buNone/>
            </a:pPr>
            <a:endParaRPr lang="en-US" sz="50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US" dirty="0">
                <a:latin typeface="Dagny OT" panose="020B0504020201020104" pitchFamily="34" charset="77"/>
              </a:rPr>
              <a:t>What is the pattern of behaviour of this second variable over time? Relative to other variables?</a:t>
            </a:r>
          </a:p>
          <a:p>
            <a:pPr algn="just">
              <a:lnSpc>
                <a:spcPct val="100000"/>
              </a:lnSpc>
            </a:pPr>
            <a:endParaRPr lang="en-US" sz="50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US" dirty="0">
                <a:latin typeface="Dagny OT" panose="020B0504020201020104" pitchFamily="34" charset="77"/>
              </a:rPr>
              <a:t>Can we use this information to forecast the behaviour of the variable in the future?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819386" y="2285999"/>
            <a:ext cx="6223888" cy="370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885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*TEMPORAL PATTERNS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1371599" y="2285999"/>
            <a:ext cx="5738037" cy="3581401"/>
          </a:xfrm>
        </p:spPr>
        <p:txBody>
          <a:bodyPr>
            <a:normAutofit fontScale="92500"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2600" dirty="0">
                <a:latin typeface="Dagny OT" panose="020B0504020201020104" pitchFamily="34" charset="77"/>
              </a:rPr>
              <a:t>The goals are familiar: </a:t>
            </a:r>
          </a:p>
          <a:p>
            <a:pPr lvl="1" algn="just">
              <a:lnSpc>
                <a:spcPct val="100000"/>
              </a:lnSpc>
              <a:buFont typeface="Wingdings" pitchFamily="2" charset="2"/>
              <a:buChar char="§"/>
            </a:pPr>
            <a:r>
              <a:rPr lang="en-US" sz="2200" i="0" dirty="0">
                <a:latin typeface="Dagny OT" panose="020B0504020201020104" pitchFamily="34" charset="77"/>
              </a:rPr>
              <a:t>find patterns in the data</a:t>
            </a:r>
          </a:p>
          <a:p>
            <a:pPr lvl="1" algn="just">
              <a:lnSpc>
                <a:spcPct val="100000"/>
              </a:lnSpc>
              <a:buFont typeface="Wingdings" pitchFamily="2" charset="2"/>
              <a:buChar char="§"/>
            </a:pPr>
            <a:r>
              <a:rPr lang="en-US" sz="2200" i="0" dirty="0">
                <a:latin typeface="Dagny OT" panose="020B0504020201020104" pitchFamily="34" charset="77"/>
              </a:rPr>
              <a:t>create a mathematical model that captures the essence of these patterns</a:t>
            </a:r>
          </a:p>
          <a:p>
            <a:pPr marL="0" indent="0" algn="just">
              <a:lnSpc>
                <a:spcPct val="100000"/>
              </a:lnSpc>
              <a:buNone/>
            </a:pPr>
            <a:endParaRPr lang="en-US" sz="50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US" sz="2600" dirty="0">
                <a:latin typeface="Dagny OT" panose="020B0504020201020104" pitchFamily="34" charset="77"/>
              </a:rPr>
              <a:t>The patterns can be quite complex – some fancy analysis typically required!</a:t>
            </a:r>
          </a:p>
          <a:p>
            <a:pPr algn="just">
              <a:lnSpc>
                <a:spcPct val="100000"/>
              </a:lnSpc>
            </a:pPr>
            <a:endParaRPr lang="en-US" sz="50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US" sz="2600" dirty="0">
                <a:latin typeface="Dagny OT" panose="020B0504020201020104" pitchFamily="34" charset="77"/>
              </a:rPr>
              <a:t>The overall series can often be broken down into multiple </a:t>
            </a:r>
            <a:r>
              <a:rPr lang="en-US" sz="2600" b="1" dirty="0">
                <a:latin typeface="Dagny OT" panose="020B0504020201020104" pitchFamily="34" charset="77"/>
              </a:rPr>
              <a:t>component models</a:t>
            </a:r>
            <a:r>
              <a:rPr lang="en-US" sz="2600" dirty="0">
                <a:latin typeface="Dagny OT" panose="020B0504020201020104" pitchFamily="34" charset="77"/>
              </a:rPr>
              <a:t>.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rcRect l="2896" r="2896"/>
          <a:stretch/>
        </p:blipFill>
        <p:spPr>
          <a:xfrm>
            <a:off x="7272660" y="2171700"/>
            <a:ext cx="4929051" cy="3884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600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*SUPERVISED/UNSUPERVISED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2286000"/>
            <a:ext cx="9714614" cy="3581400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sz="2400" dirty="0">
                <a:latin typeface="Dagny OT" panose="020B0504020201020104" pitchFamily="34" charset="0"/>
              </a:rPr>
              <a:t>Automated behaviours vs intelligent behaviours</a:t>
            </a:r>
          </a:p>
          <a:p>
            <a:pPr>
              <a:lnSpc>
                <a:spcPct val="110000"/>
              </a:lnSpc>
            </a:pPr>
            <a:endParaRPr lang="en-US" sz="500" b="1" dirty="0">
              <a:latin typeface="Dagny OT" panose="020B0504020201020104" pitchFamily="34" charset="0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US" sz="2400" b="1" dirty="0">
                <a:latin typeface="Dagny OT" panose="020B0504020201020104" pitchFamily="34" charset="0"/>
              </a:rPr>
              <a:t>Supervised:</a:t>
            </a:r>
            <a:r>
              <a:rPr lang="en-US" sz="2400" dirty="0">
                <a:latin typeface="Dagny OT" panose="020B0504020201020104" pitchFamily="34" charset="0"/>
              </a:rPr>
              <a:t> examples are given (training set), algorithm learns from those</a:t>
            </a:r>
            <a:endParaRPr lang="en-US" sz="500" b="1" dirty="0">
              <a:latin typeface="Dagny OT" panose="020B0504020201020104" pitchFamily="34" charset="0"/>
            </a:endParaRPr>
          </a:p>
          <a:p>
            <a:pPr marL="0" indent="0">
              <a:lnSpc>
                <a:spcPct val="110000"/>
              </a:lnSpc>
              <a:buNone/>
            </a:pPr>
            <a:endParaRPr lang="en-US" sz="500" b="1" dirty="0">
              <a:latin typeface="Dagny OT" panose="020B0504020201020104" pitchFamily="34" charset="0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US" sz="2400" b="1" dirty="0">
                <a:latin typeface="Dagny OT" panose="020B0504020201020104" pitchFamily="34" charset="0"/>
              </a:rPr>
              <a:t>Unsupervised: </a:t>
            </a:r>
            <a:r>
              <a:rPr lang="en-US" sz="2400" dirty="0">
                <a:latin typeface="Dagny OT" panose="020B0504020201020104" pitchFamily="34" charset="0"/>
              </a:rPr>
              <a:t>learning happens based on what is seen in the data</a:t>
            </a:r>
          </a:p>
          <a:p>
            <a:pPr>
              <a:lnSpc>
                <a:spcPct val="110000"/>
              </a:lnSpc>
            </a:pPr>
            <a:endParaRPr lang="en-US" sz="500" dirty="0">
              <a:latin typeface="Dagny OT" panose="020B0504020201020104" pitchFamily="34" charset="0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US" sz="2400" dirty="0">
                <a:latin typeface="Dagny OT" panose="020B0504020201020104" pitchFamily="34" charset="0"/>
              </a:rPr>
              <a:t>Unsupervised techniques:</a:t>
            </a:r>
          </a:p>
          <a:p>
            <a:pPr lvl="1">
              <a:lnSpc>
                <a:spcPct val="110000"/>
              </a:lnSpc>
              <a:buFont typeface="Wingdings" pitchFamily="2" charset="2"/>
              <a:buChar char="§"/>
            </a:pPr>
            <a:r>
              <a:rPr lang="en-US" i="0" dirty="0">
                <a:latin typeface="Dagny OT" panose="020B0504020201020104" pitchFamily="34" charset="0"/>
              </a:rPr>
              <a:t>association rules</a:t>
            </a:r>
          </a:p>
          <a:p>
            <a:pPr lvl="1">
              <a:lnSpc>
                <a:spcPct val="110000"/>
              </a:lnSpc>
              <a:buFont typeface="Wingdings" pitchFamily="2" charset="2"/>
              <a:buChar char="§"/>
            </a:pPr>
            <a:r>
              <a:rPr lang="en-US" i="0" dirty="0">
                <a:latin typeface="Dagny OT" panose="020B0504020201020104" pitchFamily="34" charset="0"/>
              </a:rPr>
              <a:t>recommender engines</a:t>
            </a:r>
          </a:p>
          <a:p>
            <a:pPr lvl="1">
              <a:lnSpc>
                <a:spcPct val="110000"/>
              </a:lnSpc>
              <a:buFont typeface="Wingdings" pitchFamily="2" charset="2"/>
              <a:buChar char="§"/>
            </a:pPr>
            <a:r>
              <a:rPr lang="en-US" i="0" dirty="0">
                <a:latin typeface="Dagny OT" panose="020B0504020201020104" pitchFamily="34" charset="0"/>
              </a:rPr>
              <a:t>novel categories (clustering)</a:t>
            </a:r>
          </a:p>
        </p:txBody>
      </p:sp>
    </p:spTree>
    <p:extLst>
      <p:ext uri="{BB962C8B-B14F-4D97-AF65-F5344CB8AC3E}">
        <p14:creationId xmlns:p14="http://schemas.microsoft.com/office/powerpoint/2010/main" val="1447214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*ANOMALY DETECTION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599" y="2286000"/>
            <a:ext cx="7191154" cy="3581400"/>
          </a:xfrm>
        </p:spPr>
        <p:txBody>
          <a:bodyPr>
            <a:no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2400" dirty="0">
                <a:latin typeface="Dagny OT" panose="020B0504020201020104" pitchFamily="34" charset="0"/>
              </a:rPr>
              <a:t>An </a:t>
            </a:r>
            <a:r>
              <a:rPr lang="en-US" sz="2400" b="1" dirty="0">
                <a:latin typeface="Dagny OT" panose="020B0504020201020104" pitchFamily="34" charset="0"/>
              </a:rPr>
              <a:t>anomaly</a:t>
            </a:r>
            <a:r>
              <a:rPr lang="en-US" sz="2400" dirty="0">
                <a:latin typeface="Dagny OT" panose="020B0504020201020104" pitchFamily="34" charset="0"/>
              </a:rPr>
              <a:t> is an unexpected, unusual, atypical, or statistically unlikely event.</a:t>
            </a:r>
          </a:p>
          <a:p>
            <a:pPr algn="just">
              <a:lnSpc>
                <a:spcPct val="100000"/>
              </a:lnSpc>
            </a:pPr>
            <a:endParaRPr lang="en-US" sz="500" dirty="0">
              <a:latin typeface="Dagny OT" panose="020B0504020201020104" pitchFamily="34" charset="0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US" sz="2400" dirty="0">
                <a:latin typeface="Dagny OT" panose="020B0504020201020104" pitchFamily="34" charset="0"/>
              </a:rPr>
              <a:t>A fair number of data analysis pipeline are built in order to alert users when things are </a:t>
            </a:r>
            <a:r>
              <a:rPr lang="en-US" sz="2400" b="1" dirty="0">
                <a:latin typeface="Dagny OT" panose="020B0504020201020104" pitchFamily="34" charset="0"/>
              </a:rPr>
              <a:t>out of the ordinary</a:t>
            </a:r>
            <a:r>
              <a:rPr lang="en-US" sz="2400" dirty="0">
                <a:latin typeface="Dagny OT" panose="020B0504020201020104" pitchFamily="34" charset="0"/>
              </a:rPr>
              <a:t>.</a:t>
            </a:r>
          </a:p>
          <a:p>
            <a:pPr algn="just">
              <a:lnSpc>
                <a:spcPct val="100000"/>
              </a:lnSpc>
            </a:pPr>
            <a:endParaRPr lang="en-US" sz="500" dirty="0">
              <a:latin typeface="Dagny OT" panose="020B0504020201020104" pitchFamily="34" charset="0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US" sz="2400" dirty="0">
                <a:latin typeface="Dagny OT" panose="020B0504020201020104" pitchFamily="34" charset="0"/>
              </a:rPr>
              <a:t>Analytical approaches include:</a:t>
            </a:r>
          </a:p>
          <a:p>
            <a:pPr lvl="1" algn="just">
              <a:lnSpc>
                <a:spcPct val="100000"/>
              </a:lnSpc>
              <a:buFont typeface="Wingdings" pitchFamily="2" charset="2"/>
              <a:buChar char="§"/>
            </a:pPr>
            <a:r>
              <a:rPr lang="en-US" i="0" dirty="0">
                <a:latin typeface="Dagny OT" panose="020B0504020201020104" pitchFamily="34" charset="0"/>
              </a:rPr>
              <a:t>supervised (classification), unsupervised (clustering)</a:t>
            </a:r>
          </a:p>
          <a:p>
            <a:pPr lvl="1" algn="just">
              <a:lnSpc>
                <a:spcPct val="100000"/>
              </a:lnSpc>
              <a:buFont typeface="Wingdings" pitchFamily="2" charset="2"/>
              <a:buChar char="§"/>
            </a:pPr>
            <a:r>
              <a:rPr lang="en-US" i="0" dirty="0">
                <a:latin typeface="Dagny OT" panose="020B0504020201020104" pitchFamily="34" charset="0"/>
              </a:rPr>
              <a:t>association rules deviation</a:t>
            </a:r>
          </a:p>
          <a:p>
            <a:pPr lvl="1" algn="just">
              <a:lnSpc>
                <a:spcPct val="100000"/>
              </a:lnSpc>
              <a:buFont typeface="Wingdings" pitchFamily="2" charset="2"/>
              <a:buChar char="§"/>
            </a:pPr>
            <a:r>
              <a:rPr lang="en-US" i="0" dirty="0">
                <a:latin typeface="Dagny OT" panose="020B0504020201020104" pitchFamily="34" charset="0"/>
              </a:rPr>
              <a:t>ensemble techniques</a:t>
            </a:r>
          </a:p>
          <a:p>
            <a:pPr lvl="1" algn="just">
              <a:lnSpc>
                <a:spcPct val="100000"/>
              </a:lnSpc>
              <a:buFont typeface="Wingdings" pitchFamily="2" charset="2"/>
              <a:buChar char="§"/>
            </a:pPr>
            <a:r>
              <a:rPr lang="en-US" i="0" dirty="0">
                <a:latin typeface="Dagny OT" panose="020B0504020201020104" pitchFamily="34" charset="0"/>
              </a:rPr>
              <a:t>directed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2687" y="2171700"/>
            <a:ext cx="2997200" cy="2370667"/>
          </a:xfrm>
          <a:prstGeom prst="rect">
            <a:avLst/>
          </a:prstGeom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39D01836-3C1D-EA42-A38A-D29EFEE15B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70453" y="4926419"/>
            <a:ext cx="1521668" cy="1334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987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1DF7C-219E-C040-8261-BB2BD405B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PRACTICAL DEFINITIONS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35C48B-72E0-D747-A26E-46BF4F98C7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 INSIGHT FUNDAMENTALS</a:t>
            </a:r>
          </a:p>
        </p:txBody>
      </p:sp>
      <p:sp>
        <p:nvSpPr>
          <p:cNvPr id="4" name="Rectangle 3"/>
          <p:cNvSpPr/>
          <p:nvPr/>
        </p:nvSpPr>
        <p:spPr>
          <a:xfrm>
            <a:off x="63792" y="5713928"/>
            <a:ext cx="447010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  <a:latin typeface="Dagny OT" panose="020B0504020201020104" pitchFamily="34" charset="77"/>
              </a:rPr>
              <a:t>“What’s in a name? That which we call a rose</a:t>
            </a:r>
            <a:br>
              <a:rPr lang="en-US" dirty="0">
                <a:solidFill>
                  <a:schemeClr val="tx2"/>
                </a:solidFill>
                <a:latin typeface="Dagny OT" panose="020B0504020201020104" pitchFamily="34" charset="77"/>
              </a:rPr>
            </a:br>
            <a:r>
              <a:rPr lang="en-US" dirty="0">
                <a:solidFill>
                  <a:schemeClr val="tx2"/>
                </a:solidFill>
                <a:latin typeface="Dagny OT" panose="020B0504020201020104" pitchFamily="34" charset="77"/>
              </a:rPr>
              <a:t>By any other name would smell as sweet.”</a:t>
            </a:r>
          </a:p>
          <a:p>
            <a:pPr algn="ctr"/>
            <a:endParaRPr lang="en-US" sz="1400" dirty="0">
              <a:solidFill>
                <a:schemeClr val="tx2"/>
              </a:solidFill>
              <a:latin typeface="Dagny OT" panose="020B0504020201020104" pitchFamily="34" charset="77"/>
              <a:ea typeface="Helvetica Light" charset="0"/>
              <a:cs typeface="Helvetica Light" charset="0"/>
            </a:endParaRPr>
          </a:p>
          <a:p>
            <a:pPr algn="ctr"/>
            <a:r>
              <a:rPr lang="en-US" sz="1400" dirty="0">
                <a:solidFill>
                  <a:schemeClr val="tx2"/>
                </a:solidFill>
                <a:latin typeface="Dagny OT" panose="020B0504020201020104" pitchFamily="34" charset="77"/>
              </a:rPr>
              <a:t>W. Shakespeare, Romeo and Juliet, Act II, Scene 2</a:t>
            </a:r>
            <a:endParaRPr lang="en-US" sz="1400" dirty="0">
              <a:solidFill>
                <a:schemeClr val="tx2"/>
              </a:solidFill>
              <a:latin typeface="Dagny OT" panose="020B0504020201020104" pitchFamily="34" charset="77"/>
              <a:ea typeface="Helvetica Light" charset="0"/>
              <a:cs typeface="Helvetica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8300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WHAT IS DATA ANALYSIS?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2400" dirty="0">
                <a:latin typeface="Dagny OT" panose="020B0504020201020104" pitchFamily="34" charset="77"/>
              </a:rPr>
              <a:t>Finding </a:t>
            </a:r>
            <a:r>
              <a:rPr lang="en-US" sz="2400" b="1" dirty="0">
                <a:latin typeface="Dagny OT" panose="020B0504020201020104" pitchFamily="34" charset="77"/>
              </a:rPr>
              <a:t>patterns</a:t>
            </a:r>
            <a:r>
              <a:rPr lang="en-US" sz="2400" dirty="0">
                <a:latin typeface="Dagny OT" panose="020B0504020201020104" pitchFamily="34" charset="77"/>
              </a:rPr>
              <a:t> in data</a:t>
            </a:r>
          </a:p>
          <a:p>
            <a:pPr algn="just"/>
            <a:endParaRPr lang="en-US" sz="500" dirty="0">
              <a:latin typeface="Dagny OT" panose="020B0504020201020104" pitchFamily="34" charset="77"/>
            </a:endParaRPr>
          </a:p>
          <a:p>
            <a:pPr marL="0" indent="0" algn="just">
              <a:buNone/>
            </a:pPr>
            <a:r>
              <a:rPr lang="en-US" sz="2400" dirty="0">
                <a:solidFill>
                  <a:srgbClr val="FF0000"/>
                </a:solidFill>
                <a:latin typeface="Dagny OT" panose="020B0504020201020104" pitchFamily="34" charset="77"/>
              </a:rPr>
              <a:t>Using data to do something (answer a question, assist in decision-making, predict a future occurrence, draw a conclusion)</a:t>
            </a:r>
          </a:p>
          <a:p>
            <a:pPr algn="just"/>
            <a:endParaRPr lang="en-US" sz="500" dirty="0">
              <a:latin typeface="Dagny OT" panose="020B0504020201020104" pitchFamily="34" charset="77"/>
            </a:endParaRPr>
          </a:p>
          <a:p>
            <a:pPr marL="0" indent="0" algn="just">
              <a:buNone/>
            </a:pPr>
            <a:r>
              <a:rPr lang="en-US" sz="2400" dirty="0">
                <a:latin typeface="Dagny OT" panose="020B0504020201020104" pitchFamily="34" charset="77"/>
              </a:rPr>
              <a:t>Creating models of the data</a:t>
            </a:r>
          </a:p>
          <a:p>
            <a:pPr algn="just"/>
            <a:endParaRPr lang="en-US" sz="500" dirty="0">
              <a:latin typeface="Dagny OT" panose="020B0504020201020104" pitchFamily="34" charset="77"/>
            </a:endParaRPr>
          </a:p>
          <a:p>
            <a:pPr marL="0" indent="0" algn="just">
              <a:buNone/>
            </a:pPr>
            <a:r>
              <a:rPr lang="en-US" sz="2400" dirty="0">
                <a:latin typeface="Dagny OT" panose="020B0504020201020104" pitchFamily="34" charset="77"/>
              </a:rPr>
              <a:t>Describing or explaining a situation (the </a:t>
            </a:r>
            <a:r>
              <a:rPr lang="en-US" sz="2400" b="1" dirty="0">
                <a:latin typeface="Dagny OT" panose="020B0504020201020104" pitchFamily="34" charset="77"/>
              </a:rPr>
              <a:t>system</a:t>
            </a:r>
            <a:r>
              <a:rPr lang="en-US" sz="2400" dirty="0">
                <a:latin typeface="Dagny OT" panose="020B0504020201020104" pitchFamily="34" charset="77"/>
              </a:rPr>
              <a:t>)</a:t>
            </a:r>
          </a:p>
          <a:p>
            <a:pPr algn="just"/>
            <a:endParaRPr lang="en-US" sz="500" dirty="0">
              <a:latin typeface="Dagny OT" panose="020B0504020201020104" pitchFamily="34" charset="77"/>
            </a:endParaRPr>
          </a:p>
          <a:p>
            <a:pPr marL="0" indent="0" algn="just">
              <a:buNone/>
            </a:pPr>
            <a:r>
              <a:rPr lang="en-US" sz="2400" dirty="0">
                <a:latin typeface="Dagny OT" panose="020B0504020201020104" pitchFamily="34" charset="77"/>
              </a:rPr>
              <a:t>(Testing (scientific) hypotheses?)</a:t>
            </a:r>
          </a:p>
          <a:p>
            <a:pPr algn="just"/>
            <a:endParaRPr lang="en-US" sz="500" dirty="0">
              <a:latin typeface="Dagny OT" panose="020B0504020201020104" pitchFamily="34" charset="77"/>
            </a:endParaRPr>
          </a:p>
          <a:p>
            <a:pPr marL="0" indent="0" algn="just">
              <a:buNone/>
            </a:pPr>
            <a:r>
              <a:rPr lang="en-US" sz="2400" dirty="0">
                <a:latin typeface="Dagny OT" panose="020B0504020201020104" pitchFamily="34" charset="77"/>
              </a:rPr>
              <a:t>(Carrying out calculations on data?)</a:t>
            </a:r>
          </a:p>
        </p:txBody>
      </p:sp>
    </p:spTree>
    <p:extLst>
      <p:ext uri="{BB962C8B-B14F-4D97-AF65-F5344CB8AC3E}">
        <p14:creationId xmlns:p14="http://schemas.microsoft.com/office/powerpoint/2010/main" val="1248002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EA93FD8-6C16-6B46-8101-2A4124D73841}"/>
              </a:ext>
            </a:extLst>
          </p:cNvPr>
          <p:cNvSpPr txBox="1"/>
          <p:nvPr/>
        </p:nvSpPr>
        <p:spPr>
          <a:xfrm>
            <a:off x="1668591" y="2213282"/>
            <a:ext cx="9493892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2"/>
                </a:solidFill>
                <a:latin typeface="Dagny OT" panose="020B0504020201020104" pitchFamily="34" charset="77"/>
                <a:ea typeface="DejaVu Sans ExtraLight" panose="020B0203030804020204" pitchFamily="34" charset="0"/>
                <a:cs typeface="Calibri Light" panose="020F0302020204030204" pitchFamily="34" charset="0"/>
              </a:rPr>
              <a:t>“Reports that say that something hasn't happened are always interesting to me, because as we know, there are </a:t>
            </a:r>
            <a:r>
              <a:rPr lang="en-US" sz="2400" b="1" dirty="0">
                <a:solidFill>
                  <a:schemeClr val="tx2"/>
                </a:solidFill>
                <a:latin typeface="Dagny OT" panose="020B0504020201020104" pitchFamily="34" charset="77"/>
                <a:ea typeface="DejaVu Sans ExtraLight" panose="020B0203030804020204" pitchFamily="34" charset="0"/>
                <a:cs typeface="Calibri Light" panose="020F0302020204030204" pitchFamily="34" charset="0"/>
              </a:rPr>
              <a:t>known knowns</a:t>
            </a:r>
            <a:r>
              <a:rPr lang="en-US" sz="2400" dirty="0">
                <a:solidFill>
                  <a:schemeClr val="tx2"/>
                </a:solidFill>
                <a:latin typeface="Dagny OT" panose="020B0504020201020104" pitchFamily="34" charset="77"/>
                <a:ea typeface="DejaVu Sans ExtraLight" panose="020B0203030804020204" pitchFamily="34" charset="0"/>
                <a:cs typeface="Calibri Light" panose="020F0302020204030204" pitchFamily="34" charset="0"/>
              </a:rPr>
              <a:t>; there are things we know that we know.  There are </a:t>
            </a:r>
            <a:r>
              <a:rPr lang="en-US" sz="2400" b="1" dirty="0">
                <a:solidFill>
                  <a:schemeClr val="tx2"/>
                </a:solidFill>
                <a:latin typeface="Dagny OT" panose="020B0504020201020104" pitchFamily="34" charset="77"/>
                <a:cs typeface="Calibri Light" panose="020F0302020204030204" pitchFamily="34" charset="0"/>
              </a:rPr>
              <a:t>known unknowns</a:t>
            </a:r>
            <a:r>
              <a:rPr lang="en-US" sz="2400" dirty="0">
                <a:solidFill>
                  <a:schemeClr val="tx2"/>
                </a:solidFill>
                <a:latin typeface="Dagny OT" panose="020B0504020201020104" pitchFamily="34" charset="77"/>
                <a:ea typeface="DejaVu Sans ExtraLight" panose="020B0203030804020204" pitchFamily="34" charset="0"/>
                <a:cs typeface="Calibri Light" panose="020F0302020204030204" pitchFamily="34" charset="0"/>
              </a:rPr>
              <a:t>; that is to say, there are things that we now know we don't know. But there are also </a:t>
            </a:r>
            <a:r>
              <a:rPr lang="en-US" sz="2400" b="1" dirty="0">
                <a:solidFill>
                  <a:schemeClr val="tx2"/>
                </a:solidFill>
                <a:latin typeface="Dagny OT" panose="020B0504020201020104" pitchFamily="34" charset="77"/>
                <a:cs typeface="Calibri Light" panose="020F0302020204030204" pitchFamily="34" charset="0"/>
              </a:rPr>
              <a:t>unknown unknowns </a:t>
            </a:r>
            <a:r>
              <a:rPr lang="en-US" sz="2400" dirty="0">
                <a:solidFill>
                  <a:schemeClr val="tx2"/>
                </a:solidFill>
                <a:latin typeface="Dagny OT" panose="020B0504020201020104" pitchFamily="34" charset="77"/>
                <a:ea typeface="DejaVu Sans ExtraLight" panose="020B0203030804020204" pitchFamily="34" charset="0"/>
                <a:cs typeface="Calibri Light" panose="020F0302020204030204" pitchFamily="34" charset="0"/>
              </a:rPr>
              <a:t>– there are things we do not know we don't know.”</a:t>
            </a:r>
          </a:p>
          <a:p>
            <a:pPr algn="r"/>
            <a:endParaRPr lang="en-US" sz="1400" dirty="0">
              <a:solidFill>
                <a:schemeClr val="tx2"/>
              </a:solidFill>
              <a:latin typeface="Dagny OT" panose="020B0504020201020104" pitchFamily="34" charset="77"/>
              <a:ea typeface="DejaVu Sans ExtraLight" panose="020B0203030804020204" pitchFamily="34" charset="0"/>
              <a:cs typeface="Calibri Light" panose="020F0302020204030204" pitchFamily="34" charset="0"/>
            </a:endParaRPr>
          </a:p>
          <a:p>
            <a:pPr algn="r"/>
            <a:r>
              <a:rPr lang="en-US" dirty="0">
                <a:solidFill>
                  <a:schemeClr val="tx2"/>
                </a:solidFill>
                <a:latin typeface="Dagny OT" panose="020B0504020201020104" pitchFamily="34" charset="77"/>
                <a:ea typeface="DejaVu Sans ExtraLight" panose="020B0203030804020204" pitchFamily="34" charset="0"/>
                <a:cs typeface="Calibri Light" panose="020F0302020204030204" pitchFamily="34" charset="0"/>
              </a:rPr>
              <a:t>Donald Rumsfeld, US Department of Defense News Briefing, 2002</a:t>
            </a:r>
          </a:p>
        </p:txBody>
      </p:sp>
    </p:spTree>
    <p:extLst>
      <p:ext uri="{BB962C8B-B14F-4D97-AF65-F5344CB8AC3E}">
        <p14:creationId xmlns:p14="http://schemas.microsoft.com/office/powerpoint/2010/main" val="4052893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WHAT IS DATA SCIENCE?</a:t>
            </a:r>
            <a:endParaRPr lang="en-US" sz="24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400" dirty="0">
                <a:latin typeface="Dagny OT" panose="020B0504020201020104" pitchFamily="34" charset="0"/>
                <a:ea typeface="Helvetica Light" charset="0"/>
                <a:cs typeface="Helvetica Light" charset="0"/>
              </a:rPr>
              <a:t>Data science</a:t>
            </a:r>
            <a:r>
              <a:rPr lang="en-US" sz="2400" i="1" dirty="0">
                <a:latin typeface="Dagny OT" panose="020B0504020201020104" pitchFamily="34" charset="0"/>
                <a:ea typeface="Helvetica Light" charset="0"/>
                <a:cs typeface="Helvetica Light" charset="0"/>
              </a:rPr>
              <a:t> </a:t>
            </a:r>
            <a:r>
              <a:rPr lang="en-US" sz="2400" dirty="0">
                <a:latin typeface="Dagny OT" panose="020B0504020201020104" pitchFamily="34" charset="0"/>
                <a:ea typeface="Helvetica Light" charset="0"/>
                <a:cs typeface="Helvetica Light" charset="0"/>
              </a:rPr>
              <a:t>is the collection of processes by which we extract useful and </a:t>
            </a:r>
            <a:r>
              <a:rPr lang="en-US" sz="2400" b="1" dirty="0">
                <a:latin typeface="Dagny OT" panose="020B0504020201020104" pitchFamily="34" charset="0"/>
                <a:ea typeface="Helvetica Light" charset="0"/>
                <a:cs typeface="Helvetica Light" charset="0"/>
              </a:rPr>
              <a:t>actionable insights </a:t>
            </a:r>
            <a:r>
              <a:rPr lang="en-US" sz="2400" dirty="0">
                <a:latin typeface="Dagny OT" panose="020B0504020201020104" pitchFamily="34" charset="0"/>
                <a:ea typeface="Helvetica Light" charset="0"/>
                <a:cs typeface="Helvetica Light" charset="0"/>
              </a:rPr>
              <a:t>from data.</a:t>
            </a:r>
          </a:p>
          <a:p>
            <a:pPr marL="0" indent="0" algn="r">
              <a:lnSpc>
                <a:spcPct val="100000"/>
              </a:lnSpc>
              <a:buNone/>
            </a:pPr>
            <a:r>
              <a:rPr lang="en-US" sz="1800" dirty="0">
                <a:latin typeface="Dagny OT" panose="020B0504020201020104" pitchFamily="34" charset="0"/>
                <a:ea typeface="Helvetica Light" charset="0"/>
                <a:cs typeface="Helvetica Light" charset="0"/>
              </a:rPr>
              <a:t>T. </a:t>
            </a:r>
            <a:r>
              <a:rPr lang="en-US" sz="1800" dirty="0" err="1">
                <a:latin typeface="Dagny OT" panose="020B0504020201020104" pitchFamily="34" charset="0"/>
                <a:ea typeface="Helvetica Light" charset="0"/>
                <a:cs typeface="Helvetica Light" charset="0"/>
              </a:rPr>
              <a:t>Kwartler</a:t>
            </a:r>
            <a:r>
              <a:rPr lang="en-US" sz="1800" dirty="0">
                <a:latin typeface="Dagny OT" panose="020B0504020201020104" pitchFamily="34" charset="0"/>
                <a:ea typeface="Helvetica Light" charset="0"/>
                <a:cs typeface="Helvetica Light" charset="0"/>
              </a:rPr>
              <a:t> (paraphrased)</a:t>
            </a:r>
          </a:p>
          <a:p>
            <a:pPr marL="0" indent="0" algn="ctr">
              <a:lnSpc>
                <a:spcPct val="100000"/>
              </a:lnSpc>
              <a:buNone/>
            </a:pPr>
            <a:endParaRPr lang="en-US" dirty="0">
              <a:latin typeface="Dagny OT" panose="020B0504020201020104" pitchFamily="34" charset="0"/>
              <a:ea typeface="Helvetica Light" charset="0"/>
              <a:cs typeface="Helvetica Light" charset="0"/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en-US" sz="2400" dirty="0">
                <a:latin typeface="Dagny OT" panose="020B0504020201020104" pitchFamily="34" charset="0"/>
                <a:ea typeface="Helvetica Light" charset="0"/>
                <a:cs typeface="Helvetica Light" charset="0"/>
              </a:rPr>
              <a:t>Data science is the </a:t>
            </a:r>
            <a:r>
              <a:rPr lang="en-US" sz="2400" b="1" dirty="0">
                <a:latin typeface="Dagny OT" panose="020B0504020201020104" pitchFamily="34" charset="0"/>
                <a:ea typeface="Helvetica Light" charset="0"/>
                <a:cs typeface="Helvetica Light" charset="0"/>
              </a:rPr>
              <a:t>working intersection </a:t>
            </a:r>
            <a:r>
              <a:rPr lang="en-US" sz="2400" dirty="0">
                <a:latin typeface="Dagny OT" panose="020B0504020201020104" pitchFamily="34" charset="0"/>
                <a:ea typeface="Helvetica Light" charset="0"/>
                <a:cs typeface="Helvetica Light" charset="0"/>
              </a:rPr>
              <a:t>of statistics, engineering, computer science, domain expertise, and “hacking.” It involves two main thrusts: </a:t>
            </a:r>
            <a:r>
              <a:rPr lang="en-US" sz="2400" b="1" dirty="0">
                <a:latin typeface="Dagny OT" panose="020B0504020201020104" pitchFamily="34" charset="0"/>
                <a:ea typeface="Helvetica Light" charset="0"/>
                <a:cs typeface="Helvetica Light" charset="0"/>
              </a:rPr>
              <a:t>analytics</a:t>
            </a:r>
            <a:r>
              <a:rPr lang="en-US" sz="2400" dirty="0">
                <a:latin typeface="Dagny OT" panose="020B0504020201020104" pitchFamily="34" charset="0"/>
                <a:ea typeface="Helvetica Light" charset="0"/>
                <a:cs typeface="Helvetica Light" charset="0"/>
              </a:rPr>
              <a:t> (counting things) and </a:t>
            </a:r>
            <a:r>
              <a:rPr lang="en-US" sz="2400" b="1" dirty="0">
                <a:latin typeface="Dagny OT" panose="020B0504020201020104" pitchFamily="34" charset="0"/>
                <a:ea typeface="Helvetica Light" charset="0"/>
                <a:cs typeface="Helvetica Light" charset="0"/>
              </a:rPr>
              <a:t>inventing new techniques</a:t>
            </a:r>
            <a:r>
              <a:rPr lang="en-US" sz="2400" dirty="0">
                <a:latin typeface="Dagny OT" panose="020B0504020201020104" pitchFamily="34" charset="0"/>
                <a:ea typeface="Helvetica Light" charset="0"/>
                <a:cs typeface="Helvetica Light" charset="0"/>
              </a:rPr>
              <a:t> to draw insights from data.</a:t>
            </a:r>
          </a:p>
          <a:p>
            <a:pPr marL="0" indent="0" algn="r">
              <a:lnSpc>
                <a:spcPct val="100000"/>
              </a:lnSpc>
              <a:buNone/>
            </a:pPr>
            <a:r>
              <a:rPr lang="en-US" sz="1800" dirty="0">
                <a:latin typeface="Dagny OT" panose="020B0504020201020104" pitchFamily="34" charset="0"/>
                <a:ea typeface="Helvetica Light" charset="0"/>
                <a:cs typeface="Helvetica Light" charset="0"/>
              </a:rPr>
              <a:t>H. Mason (paraphrased)</a:t>
            </a:r>
          </a:p>
        </p:txBody>
      </p:sp>
    </p:spTree>
    <p:extLst>
      <p:ext uri="{BB962C8B-B14F-4D97-AF65-F5344CB8AC3E}">
        <p14:creationId xmlns:p14="http://schemas.microsoft.com/office/powerpoint/2010/main" val="731276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WHAT IS MACHINE LEARNING?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2400" dirty="0">
                <a:latin typeface="Dagny OT" panose="020B0504020201020104" pitchFamily="34" charset="77"/>
              </a:rPr>
              <a:t>Starting around the 1940s, researchers began the earnest study of how to </a:t>
            </a:r>
            <a:r>
              <a:rPr lang="en-US" sz="2400" b="1" dirty="0">
                <a:latin typeface="Dagny OT" panose="020B0504020201020104" pitchFamily="34" charset="77"/>
              </a:rPr>
              <a:t>teach machines to learn</a:t>
            </a:r>
            <a:r>
              <a:rPr lang="en-US" sz="2400" dirty="0">
                <a:latin typeface="Dagny OT" panose="020B0504020201020104" pitchFamily="34" charset="77"/>
              </a:rPr>
              <a:t>.</a:t>
            </a:r>
          </a:p>
          <a:p>
            <a:pPr algn="just">
              <a:lnSpc>
                <a:spcPct val="100000"/>
              </a:lnSpc>
            </a:pPr>
            <a:endParaRPr lang="en-US" sz="50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US" sz="2400" dirty="0">
                <a:latin typeface="Dagny OT" panose="020B0504020201020104" pitchFamily="34" charset="77"/>
              </a:rPr>
              <a:t>The goal of </a:t>
            </a:r>
            <a:r>
              <a:rPr lang="en-US" sz="2400" b="1" dirty="0">
                <a:latin typeface="Dagny OT" panose="020B0504020201020104" pitchFamily="34" charset="77"/>
              </a:rPr>
              <a:t>machine learning </a:t>
            </a:r>
            <a:r>
              <a:rPr lang="en-US" sz="2400" dirty="0">
                <a:latin typeface="Dagny OT" panose="020B0504020201020104" pitchFamily="34" charset="77"/>
              </a:rPr>
              <a:t>was (is?) to create machines that can </a:t>
            </a:r>
            <a:r>
              <a:rPr lang="en-US" sz="2400" b="1" dirty="0">
                <a:latin typeface="Dagny OT" panose="020B0504020201020104" pitchFamily="34" charset="77"/>
              </a:rPr>
              <a:t>learn</a:t>
            </a:r>
            <a:r>
              <a:rPr lang="en-US" sz="2400" dirty="0">
                <a:latin typeface="Dagny OT" panose="020B0504020201020104" pitchFamily="34" charset="77"/>
              </a:rPr>
              <a:t>, </a:t>
            </a:r>
            <a:r>
              <a:rPr lang="en-US" sz="2400" b="1" dirty="0">
                <a:latin typeface="Dagny OT" panose="020B0504020201020104" pitchFamily="34" charset="77"/>
              </a:rPr>
              <a:t>adapt</a:t>
            </a:r>
            <a:r>
              <a:rPr lang="en-US" sz="2400" dirty="0">
                <a:latin typeface="Dagny OT" panose="020B0504020201020104" pitchFamily="34" charset="77"/>
              </a:rPr>
              <a:t>, and </a:t>
            </a:r>
            <a:r>
              <a:rPr lang="en-US" sz="2400" b="1" dirty="0">
                <a:latin typeface="Dagny OT" panose="020B0504020201020104" pitchFamily="34" charset="77"/>
              </a:rPr>
              <a:t>respond</a:t>
            </a:r>
            <a:r>
              <a:rPr lang="en-US" sz="2400" dirty="0">
                <a:latin typeface="Dagny OT" panose="020B0504020201020104" pitchFamily="34" charset="77"/>
              </a:rPr>
              <a:t> to novel situations</a:t>
            </a:r>
          </a:p>
          <a:p>
            <a:pPr algn="just">
              <a:lnSpc>
                <a:spcPct val="100000"/>
              </a:lnSpc>
            </a:pPr>
            <a:endParaRPr lang="en-US" sz="50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US" sz="2400" dirty="0">
                <a:latin typeface="Dagny OT" panose="020B0504020201020104" pitchFamily="34" charset="77"/>
              </a:rPr>
              <a:t>A wide variety of techniques, accompanied by a great deal of theoretical underpinning, was created to achieve this goal.</a:t>
            </a:r>
          </a:p>
        </p:txBody>
      </p:sp>
    </p:spTree>
    <p:extLst>
      <p:ext uri="{BB962C8B-B14F-4D97-AF65-F5344CB8AC3E}">
        <p14:creationId xmlns:p14="http://schemas.microsoft.com/office/powerpoint/2010/main" val="3338064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WHAT IS ARTIFICIAL/AUGMENTED INTELLIGENCE?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2400" b="1" dirty="0">
                <a:latin typeface="Dagny OT" panose="020B0504020201020104" pitchFamily="34" charset="77"/>
              </a:rPr>
              <a:t>Artificial Intelligence </a:t>
            </a:r>
            <a:r>
              <a:rPr lang="en-US" sz="2400" dirty="0">
                <a:latin typeface="Dagny OT" panose="020B0504020201020104" pitchFamily="34" charset="77"/>
              </a:rPr>
              <a:t>(A.I.) is non-human intelligence that has been engineered rather than one that has evolved naturally.</a:t>
            </a:r>
          </a:p>
          <a:p>
            <a:pPr algn="just">
              <a:lnSpc>
                <a:spcPct val="100000"/>
              </a:lnSpc>
            </a:pPr>
            <a:endParaRPr lang="en-US" sz="50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US" sz="2400" dirty="0">
                <a:latin typeface="Dagny OT" panose="020B0504020201020104" pitchFamily="34" charset="77"/>
              </a:rPr>
              <a:t>A.I. research is research carried out in pursuit of this goal.</a:t>
            </a:r>
          </a:p>
          <a:p>
            <a:pPr algn="just">
              <a:lnSpc>
                <a:spcPct val="100000"/>
              </a:lnSpc>
            </a:pPr>
            <a:endParaRPr lang="en-US" sz="50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US" sz="2400" dirty="0">
                <a:latin typeface="Dagny OT" panose="020B0504020201020104" pitchFamily="34" charset="77"/>
              </a:rPr>
              <a:t>Pragmatically speaking, A.I. is “computers carrying out tasks that only humans can usually do”.</a:t>
            </a:r>
          </a:p>
          <a:p>
            <a:pPr algn="just">
              <a:lnSpc>
                <a:spcPct val="100000"/>
              </a:lnSpc>
            </a:pPr>
            <a:endParaRPr lang="en-US" sz="50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US" sz="2400" b="1" dirty="0">
                <a:latin typeface="Dagny OT" panose="020B0504020201020104" pitchFamily="34" charset="77"/>
              </a:rPr>
              <a:t>Augmented Intelligence </a:t>
            </a:r>
            <a:r>
              <a:rPr lang="en-US" sz="2400" dirty="0">
                <a:latin typeface="Dagny OT" panose="020B0504020201020104" pitchFamily="34" charset="77"/>
              </a:rPr>
              <a:t>is human intelligence that is supported or enhanced by machine intelligence.</a:t>
            </a:r>
          </a:p>
        </p:txBody>
      </p:sp>
    </p:spTree>
    <p:extLst>
      <p:ext uri="{BB962C8B-B14F-4D97-AF65-F5344CB8AC3E}">
        <p14:creationId xmlns:p14="http://schemas.microsoft.com/office/powerpoint/2010/main" val="949736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1DF7C-219E-C040-8261-BB2BD405B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WORKFLOWS </a:t>
            </a:r>
            <a:br>
              <a:rPr lang="en-US" dirty="0"/>
            </a:br>
            <a:r>
              <a:rPr lang="en-US" dirty="0"/>
              <a:t>and Pipelines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35C48B-72E0-D747-A26E-46BF4F98C7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 INSIGHT FUNDAMENTALS</a:t>
            </a:r>
          </a:p>
        </p:txBody>
      </p:sp>
      <p:sp>
        <p:nvSpPr>
          <p:cNvPr id="4" name="Rectangle 3"/>
          <p:cNvSpPr/>
          <p:nvPr/>
        </p:nvSpPr>
        <p:spPr>
          <a:xfrm>
            <a:off x="63795" y="5709902"/>
            <a:ext cx="274320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  <a:latin typeface="Dagny OT" panose="020B0504020201020104" pitchFamily="34" charset="77"/>
              </a:rPr>
              <a:t>“All models are wrong. Some models are useful.”</a:t>
            </a:r>
          </a:p>
          <a:p>
            <a:pPr algn="ctr"/>
            <a:endParaRPr lang="en-US" sz="1400" dirty="0">
              <a:solidFill>
                <a:schemeClr val="tx2"/>
              </a:solidFill>
              <a:latin typeface="Dagny OT" panose="020B0504020201020104" pitchFamily="34" charset="77"/>
              <a:ea typeface="Helvetica Light" charset="0"/>
              <a:cs typeface="Helvetica Light" charset="0"/>
            </a:endParaRPr>
          </a:p>
          <a:p>
            <a:pPr algn="ctr"/>
            <a:r>
              <a:rPr lang="en-US" sz="1400" dirty="0">
                <a:solidFill>
                  <a:schemeClr val="tx2"/>
                </a:solidFill>
                <a:latin typeface="Dagny OT" panose="020B0504020201020104" pitchFamily="34" charset="77"/>
              </a:rPr>
              <a:t>George Box</a:t>
            </a:r>
            <a:endParaRPr lang="en-US" sz="1400" dirty="0">
              <a:solidFill>
                <a:schemeClr val="tx2"/>
              </a:solidFill>
              <a:latin typeface="Dagny OT" panose="020B0504020201020104" pitchFamily="34" charset="77"/>
              <a:ea typeface="Helvetica Light" charset="0"/>
              <a:cs typeface="Helvetica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9093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C9649B3B-EB72-844F-B962-23EE2F8BED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7492" y="1417864"/>
            <a:ext cx="10588037" cy="402227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100EEB1-CDC5-B74A-8F25-1BE14D10453D}"/>
              </a:ext>
            </a:extLst>
          </p:cNvPr>
          <p:cNvSpPr/>
          <p:nvPr/>
        </p:nvSpPr>
        <p:spPr>
          <a:xfrm>
            <a:off x="8490025" y="0"/>
            <a:ext cx="37019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Dagny OT" panose="020B0504020201020104" pitchFamily="34" charset="77"/>
              </a:rPr>
              <a:t>[</a:t>
            </a:r>
            <a:r>
              <a:rPr lang="en-US" dirty="0" err="1">
                <a:latin typeface="Dagny OT" panose="020B0504020201020104" pitchFamily="34" charset="77"/>
              </a:rPr>
              <a:t>StatCan</a:t>
            </a:r>
            <a:r>
              <a:rPr lang="en-US" dirty="0">
                <a:latin typeface="Dagny OT" panose="020B0504020201020104" pitchFamily="34" charset="77"/>
              </a:rPr>
              <a:t>, </a:t>
            </a:r>
            <a:r>
              <a:rPr lang="en-US" i="1" dirty="0">
                <a:latin typeface="Dagny OT" panose="020B0504020201020104" pitchFamily="34" charset="77"/>
              </a:rPr>
              <a:t>Steps of the Data Journey</a:t>
            </a:r>
            <a:r>
              <a:rPr lang="en-US" dirty="0">
                <a:latin typeface="Dagny OT" panose="020B0504020201020104" pitchFamily="34" charset="77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982645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THE DATA SCIENCE WORKFLOW</a:t>
            </a:r>
            <a:endParaRPr lang="en-US" sz="2400" b="1" dirty="0"/>
          </a:p>
        </p:txBody>
      </p:sp>
      <p:grpSp>
        <p:nvGrpSpPr>
          <p:cNvPr id="26" name="Group 25"/>
          <p:cNvGrpSpPr/>
          <p:nvPr/>
        </p:nvGrpSpPr>
        <p:grpSpPr>
          <a:xfrm>
            <a:off x="1050840" y="2094191"/>
            <a:ext cx="1718269" cy="1735800"/>
            <a:chOff x="753626" y="1690688"/>
            <a:chExt cx="1718269" cy="1735800"/>
          </a:xfrm>
        </p:grpSpPr>
        <p:sp>
          <p:nvSpPr>
            <p:cNvPr id="3" name="Rectangle 2"/>
            <p:cNvSpPr/>
            <p:nvPr/>
          </p:nvSpPr>
          <p:spPr>
            <a:xfrm>
              <a:off x="753626" y="1690688"/>
              <a:ext cx="1718269" cy="17358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 Light" charset="0"/>
                <a:ea typeface="Helvetica Light" charset="0"/>
                <a:cs typeface="Helvetica Light" charset="0"/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753626" y="2229404"/>
              <a:ext cx="171826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Dagny OT" panose="020B0504020201020104" pitchFamily="34" charset="0"/>
                  <a:ea typeface="Helvetica Light" charset="0"/>
                  <a:cs typeface="Helvetica Light" charset="0"/>
                </a:rPr>
                <a:t>Objective/</a:t>
              </a:r>
            </a:p>
            <a:p>
              <a:pPr algn="ctr"/>
              <a:r>
                <a:rPr lang="en-US" dirty="0">
                  <a:latin typeface="Dagny OT" panose="020B0504020201020104" pitchFamily="34" charset="0"/>
                  <a:ea typeface="Helvetica Light" charset="0"/>
                  <a:cs typeface="Helvetica Light" charset="0"/>
                </a:rPr>
                <a:t>Rationale</a:t>
              </a: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1050840" y="4374159"/>
            <a:ext cx="1718269" cy="1735800"/>
            <a:chOff x="906026" y="4097163"/>
            <a:chExt cx="1718269" cy="1735800"/>
          </a:xfrm>
        </p:grpSpPr>
        <p:sp>
          <p:nvSpPr>
            <p:cNvPr id="12" name="Rectangle 11"/>
            <p:cNvSpPr/>
            <p:nvPr/>
          </p:nvSpPr>
          <p:spPr>
            <a:xfrm>
              <a:off x="906026" y="4097163"/>
              <a:ext cx="1718269" cy="17358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 Light" charset="0"/>
                <a:ea typeface="Helvetica Light" charset="0"/>
                <a:cs typeface="Helvetica Light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906026" y="4503398"/>
              <a:ext cx="171826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Dagny OT" panose="020B0504020201020104" pitchFamily="34" charset="0"/>
                  <a:ea typeface="Helvetica Light" charset="0"/>
                  <a:cs typeface="Helvetica Light" charset="0"/>
                </a:rPr>
                <a:t>Infrastructure and Data Management</a:t>
              </a: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3983284" y="2094191"/>
            <a:ext cx="1718269" cy="1735800"/>
            <a:chOff x="3953654" y="2202263"/>
            <a:chExt cx="1718269" cy="1735800"/>
          </a:xfrm>
        </p:grpSpPr>
        <p:sp>
          <p:nvSpPr>
            <p:cNvPr id="14" name="Rectangle 13"/>
            <p:cNvSpPr/>
            <p:nvPr/>
          </p:nvSpPr>
          <p:spPr>
            <a:xfrm>
              <a:off x="3953654" y="2202263"/>
              <a:ext cx="1718269" cy="17358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 Light" charset="0"/>
                <a:ea typeface="Helvetica Light" charset="0"/>
                <a:cs typeface="Helvetica Light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953654" y="2746998"/>
              <a:ext cx="171826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Dagny OT" panose="020B0504020201020104" pitchFamily="34" charset="0"/>
                  <a:ea typeface="Helvetica Light" charset="0"/>
                  <a:cs typeface="Helvetica Light" charset="0"/>
                </a:rPr>
                <a:t>Data    Collection</a:t>
              </a: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3983284" y="4374159"/>
            <a:ext cx="1718269" cy="1735800"/>
            <a:chOff x="3920159" y="4428904"/>
            <a:chExt cx="1718269" cy="1735800"/>
          </a:xfrm>
        </p:grpSpPr>
        <p:sp>
          <p:nvSpPr>
            <p:cNvPr id="16" name="Rectangle 15"/>
            <p:cNvSpPr/>
            <p:nvPr/>
          </p:nvSpPr>
          <p:spPr>
            <a:xfrm>
              <a:off x="3920159" y="4428904"/>
              <a:ext cx="1718269" cy="17358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 Light" charset="0"/>
                <a:ea typeface="Helvetica Light" charset="0"/>
                <a:cs typeface="Helvetica Light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920159" y="4973639"/>
              <a:ext cx="171826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Dagny OT" panose="020B0504020201020104" pitchFamily="34" charset="0"/>
                  <a:ea typeface="Helvetica Light" charset="0"/>
                  <a:cs typeface="Helvetica Light" charset="0"/>
                </a:rPr>
                <a:t>Data Preparation</a:t>
              </a: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6915728" y="2094191"/>
            <a:ext cx="1718269" cy="1735800"/>
            <a:chOff x="6256959" y="2227198"/>
            <a:chExt cx="1718269" cy="1735800"/>
          </a:xfrm>
        </p:grpSpPr>
        <p:sp>
          <p:nvSpPr>
            <p:cNvPr id="18" name="Rectangle 17"/>
            <p:cNvSpPr/>
            <p:nvPr/>
          </p:nvSpPr>
          <p:spPr>
            <a:xfrm>
              <a:off x="6256959" y="2227198"/>
              <a:ext cx="1718269" cy="17358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 Light" charset="0"/>
                <a:ea typeface="Helvetica Light" charset="0"/>
                <a:cs typeface="Helvetica Light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256959" y="2771933"/>
              <a:ext cx="171826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Dagny OT" panose="020B0504020201020104" pitchFamily="34" charset="0"/>
                  <a:ea typeface="Helvetica Light" charset="0"/>
                  <a:cs typeface="Helvetica Light" charset="0"/>
                </a:rPr>
                <a:t>Data Exploration</a:t>
              </a: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6915728" y="4374159"/>
            <a:ext cx="1718269" cy="1735800"/>
            <a:chOff x="6527893" y="4626129"/>
            <a:chExt cx="1718269" cy="1735800"/>
          </a:xfrm>
        </p:grpSpPr>
        <p:sp>
          <p:nvSpPr>
            <p:cNvPr id="20" name="Rectangle 19"/>
            <p:cNvSpPr/>
            <p:nvPr/>
          </p:nvSpPr>
          <p:spPr>
            <a:xfrm>
              <a:off x="6527893" y="4626129"/>
              <a:ext cx="1718269" cy="17358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 Light" charset="0"/>
                <a:ea typeface="Helvetica Light" charset="0"/>
                <a:cs typeface="Helvetica Light" charset="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527893" y="5170864"/>
              <a:ext cx="171826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Dagny OT" panose="020B0504020201020104" pitchFamily="34" charset="0"/>
                  <a:ea typeface="Helvetica Light" charset="0"/>
                  <a:cs typeface="Helvetica Light" charset="0"/>
                </a:rPr>
                <a:t>Modeling and Analysis</a:t>
              </a: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9848171" y="2094191"/>
            <a:ext cx="1718269" cy="1735800"/>
            <a:chOff x="8695359" y="2361363"/>
            <a:chExt cx="1718269" cy="1735800"/>
          </a:xfrm>
        </p:grpSpPr>
        <p:sp>
          <p:nvSpPr>
            <p:cNvPr id="22" name="Rectangle 21"/>
            <p:cNvSpPr/>
            <p:nvPr/>
          </p:nvSpPr>
          <p:spPr>
            <a:xfrm>
              <a:off x="8695359" y="2361363"/>
              <a:ext cx="1718269" cy="17358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 Light" charset="0"/>
                <a:ea typeface="Helvetica Light" charset="0"/>
                <a:cs typeface="Helvetica Light" charset="0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8695359" y="2767598"/>
              <a:ext cx="171826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Dagny OT" panose="020B0504020201020104" pitchFamily="34" charset="0"/>
                  <a:ea typeface="Helvetica Light" charset="0"/>
                  <a:cs typeface="Helvetica Light" charset="0"/>
                </a:rPr>
                <a:t>Utilization and Decision Support</a:t>
              </a: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9848171" y="4374159"/>
            <a:ext cx="1718269" cy="1735800"/>
            <a:chOff x="9372692" y="4823354"/>
            <a:chExt cx="1718269" cy="1735800"/>
          </a:xfrm>
        </p:grpSpPr>
        <p:sp>
          <p:nvSpPr>
            <p:cNvPr id="24" name="Rectangle 23"/>
            <p:cNvSpPr/>
            <p:nvPr/>
          </p:nvSpPr>
          <p:spPr>
            <a:xfrm>
              <a:off x="9372692" y="4823354"/>
              <a:ext cx="1718269" cy="17358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 Light" charset="0"/>
                <a:ea typeface="Helvetica Light" charset="0"/>
                <a:cs typeface="Helvetica Light" charset="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9372692" y="5514283"/>
              <a:ext cx="1718269" cy="3539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700" dirty="0">
                  <a:latin typeface="Dagny OT" panose="020B0504020201020104" pitchFamily="34" charset="0"/>
                  <a:ea typeface="Helvetica Light" charset="0"/>
                  <a:cs typeface="Helvetica Light" charset="0"/>
                </a:rPr>
                <a:t>Communication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72232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THE DATA SCIENCE WORKFLOW</a:t>
            </a:r>
            <a:endParaRPr lang="en-US" sz="2400" b="1" dirty="0"/>
          </a:p>
        </p:txBody>
      </p:sp>
      <p:cxnSp>
        <p:nvCxnSpPr>
          <p:cNvPr id="6" name="Straight Arrow Connector 5"/>
          <p:cNvCxnSpPr>
            <a:cxnSpLocks/>
          </p:cNvCxnSpPr>
          <p:nvPr/>
        </p:nvCxnSpPr>
        <p:spPr>
          <a:xfrm>
            <a:off x="1909975" y="3829991"/>
            <a:ext cx="0" cy="54416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cxnSpLocks/>
          </p:cNvCxnSpPr>
          <p:nvPr/>
        </p:nvCxnSpPr>
        <p:spPr>
          <a:xfrm>
            <a:off x="4842419" y="3829991"/>
            <a:ext cx="0" cy="54416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cxnSpLocks/>
          </p:cNvCxnSpPr>
          <p:nvPr/>
        </p:nvCxnSpPr>
        <p:spPr>
          <a:xfrm>
            <a:off x="2769109" y="2962091"/>
            <a:ext cx="121417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cxnSpLocks/>
          </p:cNvCxnSpPr>
          <p:nvPr/>
        </p:nvCxnSpPr>
        <p:spPr>
          <a:xfrm flipV="1">
            <a:off x="2769109" y="2962091"/>
            <a:ext cx="1214175" cy="227996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cxnSpLocks/>
          </p:cNvCxnSpPr>
          <p:nvPr/>
        </p:nvCxnSpPr>
        <p:spPr>
          <a:xfrm>
            <a:off x="5701553" y="2962091"/>
            <a:ext cx="1214175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cxnSpLocks/>
          </p:cNvCxnSpPr>
          <p:nvPr/>
        </p:nvCxnSpPr>
        <p:spPr>
          <a:xfrm flipV="1">
            <a:off x="5701553" y="2962091"/>
            <a:ext cx="1214175" cy="227996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cxnSpLocks/>
          </p:cNvCxnSpPr>
          <p:nvPr/>
        </p:nvCxnSpPr>
        <p:spPr>
          <a:xfrm>
            <a:off x="5701553" y="5242059"/>
            <a:ext cx="121417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cxnSpLocks/>
          </p:cNvCxnSpPr>
          <p:nvPr/>
        </p:nvCxnSpPr>
        <p:spPr>
          <a:xfrm>
            <a:off x="7774862" y="3829991"/>
            <a:ext cx="1" cy="54416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cxnSpLocks/>
          </p:cNvCxnSpPr>
          <p:nvPr/>
        </p:nvCxnSpPr>
        <p:spPr>
          <a:xfrm>
            <a:off x="8633997" y="2962091"/>
            <a:ext cx="1214174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cxnSpLocks/>
          </p:cNvCxnSpPr>
          <p:nvPr/>
        </p:nvCxnSpPr>
        <p:spPr>
          <a:xfrm>
            <a:off x="8633997" y="2962091"/>
            <a:ext cx="1214174" cy="227996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>
            <a:cxnSpLocks/>
          </p:cNvCxnSpPr>
          <p:nvPr/>
        </p:nvCxnSpPr>
        <p:spPr>
          <a:xfrm>
            <a:off x="8633997" y="5242059"/>
            <a:ext cx="1214174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>
            <a:cxnSpLocks/>
          </p:cNvCxnSpPr>
          <p:nvPr/>
        </p:nvCxnSpPr>
        <p:spPr>
          <a:xfrm>
            <a:off x="10707306" y="3829991"/>
            <a:ext cx="0" cy="54416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cxnSpLocks/>
          </p:cNvCxnSpPr>
          <p:nvPr/>
        </p:nvCxnSpPr>
        <p:spPr>
          <a:xfrm flipH="1" flipV="1">
            <a:off x="5701553" y="2962092"/>
            <a:ext cx="1214175" cy="2279968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/>
          <p:nvPr/>
        </p:nvCxnSpPr>
        <p:spPr>
          <a:xfrm flipV="1">
            <a:off x="4964673" y="3829991"/>
            <a:ext cx="0" cy="544168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/>
          <p:nvPr/>
        </p:nvCxnSpPr>
        <p:spPr>
          <a:xfrm flipV="1">
            <a:off x="2022182" y="3829991"/>
            <a:ext cx="0" cy="544168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/>
          <p:nvPr/>
        </p:nvCxnSpPr>
        <p:spPr>
          <a:xfrm flipH="1">
            <a:off x="2769109" y="2848500"/>
            <a:ext cx="1214174" cy="542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/>
          <p:nvPr/>
        </p:nvCxnSpPr>
        <p:spPr>
          <a:xfrm flipH="1">
            <a:off x="2769109" y="3217140"/>
            <a:ext cx="1214174" cy="2248211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/>
          <p:nvPr/>
        </p:nvCxnSpPr>
        <p:spPr>
          <a:xfrm flipH="1">
            <a:off x="5701552" y="5533452"/>
            <a:ext cx="1214174" cy="542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/>
          <p:nvPr/>
        </p:nvCxnSpPr>
        <p:spPr>
          <a:xfrm flipH="1">
            <a:off x="5701552" y="2848500"/>
            <a:ext cx="1214174" cy="542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/>
          <p:nvPr/>
        </p:nvCxnSpPr>
        <p:spPr>
          <a:xfrm flipH="1">
            <a:off x="5704902" y="3198724"/>
            <a:ext cx="1214174" cy="2248211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/>
          <p:nvPr/>
        </p:nvCxnSpPr>
        <p:spPr>
          <a:xfrm flipV="1">
            <a:off x="7890418" y="3829991"/>
            <a:ext cx="0" cy="544168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Elbow Connector 88"/>
          <p:cNvCxnSpPr/>
          <p:nvPr/>
        </p:nvCxnSpPr>
        <p:spPr>
          <a:xfrm rot="10800000">
            <a:off x="2761156" y="2632907"/>
            <a:ext cx="4889360" cy="3698747"/>
          </a:xfrm>
          <a:prstGeom prst="bentConnector3">
            <a:avLst>
              <a:gd name="adj1" fmla="val 86787"/>
            </a:avLst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 flipV="1">
            <a:off x="7650516" y="6109959"/>
            <a:ext cx="0" cy="221696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 flipH="1">
            <a:off x="1909975" y="1927200"/>
            <a:ext cx="879733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>
            <a:cxnSpLocks/>
          </p:cNvCxnSpPr>
          <p:nvPr/>
        </p:nvCxnSpPr>
        <p:spPr>
          <a:xfrm flipH="1" flipV="1">
            <a:off x="10707305" y="1927200"/>
            <a:ext cx="1" cy="166991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/>
          <p:cNvCxnSpPr/>
          <p:nvPr/>
        </p:nvCxnSpPr>
        <p:spPr>
          <a:xfrm flipH="1">
            <a:off x="8633997" y="2847958"/>
            <a:ext cx="1214174" cy="542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/>
          <p:nvPr/>
        </p:nvCxnSpPr>
        <p:spPr>
          <a:xfrm flipH="1">
            <a:off x="8633997" y="3204853"/>
            <a:ext cx="1214174" cy="2248211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>
            <a:cxnSpLocks/>
          </p:cNvCxnSpPr>
          <p:nvPr/>
        </p:nvCxnSpPr>
        <p:spPr>
          <a:xfrm flipV="1">
            <a:off x="8633997" y="2962091"/>
            <a:ext cx="1214174" cy="227996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cxnSpLocks/>
          </p:cNvCxnSpPr>
          <p:nvPr/>
        </p:nvCxnSpPr>
        <p:spPr>
          <a:xfrm>
            <a:off x="1909975" y="1927200"/>
            <a:ext cx="0" cy="166991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6" name="Group 95">
            <a:extLst>
              <a:ext uri="{FF2B5EF4-FFF2-40B4-BE49-F238E27FC236}">
                <a16:creationId xmlns:a16="http://schemas.microsoft.com/office/drawing/2014/main" id="{D70BED7A-3733-9244-91CA-269F56F866EF}"/>
              </a:ext>
            </a:extLst>
          </p:cNvPr>
          <p:cNvGrpSpPr/>
          <p:nvPr/>
        </p:nvGrpSpPr>
        <p:grpSpPr>
          <a:xfrm>
            <a:off x="1050840" y="2094191"/>
            <a:ext cx="1718269" cy="1735800"/>
            <a:chOff x="753626" y="1690688"/>
            <a:chExt cx="1718269" cy="1735800"/>
          </a:xfrm>
        </p:grpSpPr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D0736FD1-907D-3447-9F40-39A4AE02833B}"/>
                </a:ext>
              </a:extLst>
            </p:cNvPr>
            <p:cNvSpPr/>
            <p:nvPr/>
          </p:nvSpPr>
          <p:spPr>
            <a:xfrm>
              <a:off x="753626" y="1690688"/>
              <a:ext cx="1718269" cy="17358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 Light" charset="0"/>
                <a:ea typeface="Helvetica Light" charset="0"/>
                <a:cs typeface="Helvetica Light" charset="0"/>
              </a:endParaRP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27A43246-03E8-964A-B350-BE13ECB005A0}"/>
                </a:ext>
              </a:extLst>
            </p:cNvPr>
            <p:cNvSpPr txBox="1"/>
            <p:nvPr/>
          </p:nvSpPr>
          <p:spPr>
            <a:xfrm>
              <a:off x="753626" y="2229404"/>
              <a:ext cx="171826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Dagny OT" panose="020B0504020201020104" pitchFamily="34" charset="0"/>
                  <a:ea typeface="Helvetica Light" charset="0"/>
                  <a:cs typeface="Helvetica Light" charset="0"/>
                </a:rPr>
                <a:t>Objective/</a:t>
              </a:r>
            </a:p>
            <a:p>
              <a:pPr algn="ctr"/>
              <a:r>
                <a:rPr lang="en-US" dirty="0">
                  <a:latin typeface="Dagny OT" panose="020B0504020201020104" pitchFamily="34" charset="0"/>
                  <a:ea typeface="Helvetica Light" charset="0"/>
                  <a:cs typeface="Helvetica Light" charset="0"/>
                </a:rPr>
                <a:t>Rationale</a:t>
              </a:r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022B65F9-111B-174C-9C73-4379DAF0D799}"/>
              </a:ext>
            </a:extLst>
          </p:cNvPr>
          <p:cNvGrpSpPr/>
          <p:nvPr/>
        </p:nvGrpSpPr>
        <p:grpSpPr>
          <a:xfrm>
            <a:off x="1050840" y="4374159"/>
            <a:ext cx="1718269" cy="1735800"/>
            <a:chOff x="906026" y="4097163"/>
            <a:chExt cx="1718269" cy="1735800"/>
          </a:xfrm>
        </p:grpSpPr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2E4CE235-1C9B-024B-B641-9A3907888992}"/>
                </a:ext>
              </a:extLst>
            </p:cNvPr>
            <p:cNvSpPr/>
            <p:nvPr/>
          </p:nvSpPr>
          <p:spPr>
            <a:xfrm>
              <a:off x="906026" y="4097163"/>
              <a:ext cx="1718269" cy="17358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 Light" charset="0"/>
                <a:ea typeface="Helvetica Light" charset="0"/>
                <a:cs typeface="Helvetica Light" charset="0"/>
              </a:endParaRP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6A7FB14F-D26A-CB41-BCF3-75A0F23DA93A}"/>
                </a:ext>
              </a:extLst>
            </p:cNvPr>
            <p:cNvSpPr txBox="1"/>
            <p:nvPr/>
          </p:nvSpPr>
          <p:spPr>
            <a:xfrm>
              <a:off x="906026" y="4503398"/>
              <a:ext cx="171826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Dagny OT" panose="020B0504020201020104" pitchFamily="34" charset="0"/>
                  <a:ea typeface="Helvetica Light" charset="0"/>
                  <a:cs typeface="Helvetica Light" charset="0"/>
                </a:rPr>
                <a:t>Infrastructure and Data Management</a:t>
              </a:r>
            </a:p>
          </p:txBody>
        </p: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A89CD4AB-D84F-B74B-B933-5561EAFCF098}"/>
              </a:ext>
            </a:extLst>
          </p:cNvPr>
          <p:cNvGrpSpPr/>
          <p:nvPr/>
        </p:nvGrpSpPr>
        <p:grpSpPr>
          <a:xfrm>
            <a:off x="3983284" y="2094191"/>
            <a:ext cx="1718269" cy="1735800"/>
            <a:chOff x="3953654" y="2202263"/>
            <a:chExt cx="1718269" cy="1735800"/>
          </a:xfrm>
        </p:grpSpPr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39DA2032-2BA4-BD48-BD36-BF09ED9649C9}"/>
                </a:ext>
              </a:extLst>
            </p:cNvPr>
            <p:cNvSpPr/>
            <p:nvPr/>
          </p:nvSpPr>
          <p:spPr>
            <a:xfrm>
              <a:off x="3953654" y="2202263"/>
              <a:ext cx="1718269" cy="17358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 Light" charset="0"/>
                <a:ea typeface="Helvetica Light" charset="0"/>
                <a:cs typeface="Helvetica Light" charset="0"/>
              </a:endParaRP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0E5D1892-51B4-2249-99AE-A1043F107DE1}"/>
                </a:ext>
              </a:extLst>
            </p:cNvPr>
            <p:cNvSpPr txBox="1"/>
            <p:nvPr/>
          </p:nvSpPr>
          <p:spPr>
            <a:xfrm>
              <a:off x="3953654" y="2746998"/>
              <a:ext cx="171826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Dagny OT" panose="020B0504020201020104" pitchFamily="34" charset="0"/>
                  <a:ea typeface="Helvetica Light" charset="0"/>
                  <a:cs typeface="Helvetica Light" charset="0"/>
                </a:rPr>
                <a:t>Data    Collection</a:t>
              </a:r>
            </a:p>
          </p:txBody>
        </p: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40A44308-ED3E-3C45-98CF-9FE8D15A1851}"/>
              </a:ext>
            </a:extLst>
          </p:cNvPr>
          <p:cNvGrpSpPr/>
          <p:nvPr/>
        </p:nvGrpSpPr>
        <p:grpSpPr>
          <a:xfrm>
            <a:off x="3983284" y="4374159"/>
            <a:ext cx="1718269" cy="1735800"/>
            <a:chOff x="3920159" y="4428904"/>
            <a:chExt cx="1718269" cy="1735800"/>
          </a:xfrm>
        </p:grpSpPr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58ADC77C-9BDB-C64B-B7C7-CA808E408FE1}"/>
                </a:ext>
              </a:extLst>
            </p:cNvPr>
            <p:cNvSpPr/>
            <p:nvPr/>
          </p:nvSpPr>
          <p:spPr>
            <a:xfrm>
              <a:off x="3920159" y="4428904"/>
              <a:ext cx="1718269" cy="17358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 Light" charset="0"/>
                <a:ea typeface="Helvetica Light" charset="0"/>
                <a:cs typeface="Helvetica Light" charset="0"/>
              </a:endParaRP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FD0BBA9E-472E-B74F-BEC8-C5412B39CB5A}"/>
                </a:ext>
              </a:extLst>
            </p:cNvPr>
            <p:cNvSpPr txBox="1"/>
            <p:nvPr/>
          </p:nvSpPr>
          <p:spPr>
            <a:xfrm>
              <a:off x="3920159" y="4973639"/>
              <a:ext cx="171826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Dagny OT" panose="020B0504020201020104" pitchFamily="34" charset="0"/>
                  <a:ea typeface="Helvetica Light" charset="0"/>
                  <a:cs typeface="Helvetica Light" charset="0"/>
                </a:rPr>
                <a:t>Data Preparation</a:t>
              </a:r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92390F09-F4C2-7A48-B701-203E99CFD300}"/>
              </a:ext>
            </a:extLst>
          </p:cNvPr>
          <p:cNvGrpSpPr/>
          <p:nvPr/>
        </p:nvGrpSpPr>
        <p:grpSpPr>
          <a:xfrm>
            <a:off x="6915728" y="2094191"/>
            <a:ext cx="1718269" cy="1735800"/>
            <a:chOff x="6256959" y="2227198"/>
            <a:chExt cx="1718269" cy="1735800"/>
          </a:xfrm>
        </p:grpSpPr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0AC7CF96-F75A-ED40-B22E-2D65DCD42AC8}"/>
                </a:ext>
              </a:extLst>
            </p:cNvPr>
            <p:cNvSpPr/>
            <p:nvPr/>
          </p:nvSpPr>
          <p:spPr>
            <a:xfrm>
              <a:off x="6256959" y="2227198"/>
              <a:ext cx="1718269" cy="17358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 Light" charset="0"/>
                <a:ea typeface="Helvetica Light" charset="0"/>
                <a:cs typeface="Helvetica Light" charset="0"/>
              </a:endParaRP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F88A647C-C13E-F549-B556-C3E7861B6C1F}"/>
                </a:ext>
              </a:extLst>
            </p:cNvPr>
            <p:cNvSpPr txBox="1"/>
            <p:nvPr/>
          </p:nvSpPr>
          <p:spPr>
            <a:xfrm>
              <a:off x="6256959" y="2771933"/>
              <a:ext cx="171826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Dagny OT" panose="020B0504020201020104" pitchFamily="34" charset="0"/>
                  <a:ea typeface="Helvetica Light" charset="0"/>
                  <a:cs typeface="Helvetica Light" charset="0"/>
                </a:rPr>
                <a:t>Data Exploration</a:t>
              </a:r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560E8AA3-60EF-F54A-A41A-34216D62BC00}"/>
              </a:ext>
            </a:extLst>
          </p:cNvPr>
          <p:cNvGrpSpPr/>
          <p:nvPr/>
        </p:nvGrpSpPr>
        <p:grpSpPr>
          <a:xfrm>
            <a:off x="6915728" y="4374159"/>
            <a:ext cx="1718269" cy="1735800"/>
            <a:chOff x="6527893" y="4626129"/>
            <a:chExt cx="1718269" cy="1735800"/>
          </a:xfrm>
        </p:grpSpPr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49945140-BFF2-9C4D-A704-CCF715CC49AD}"/>
                </a:ext>
              </a:extLst>
            </p:cNvPr>
            <p:cNvSpPr/>
            <p:nvPr/>
          </p:nvSpPr>
          <p:spPr>
            <a:xfrm>
              <a:off x="6527893" y="4626129"/>
              <a:ext cx="1718269" cy="17358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 Light" charset="0"/>
                <a:ea typeface="Helvetica Light" charset="0"/>
                <a:cs typeface="Helvetica Light" charset="0"/>
              </a:endParaRP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91FADE5B-FBF2-324C-8FC1-8158CB762EB6}"/>
                </a:ext>
              </a:extLst>
            </p:cNvPr>
            <p:cNvSpPr txBox="1"/>
            <p:nvPr/>
          </p:nvSpPr>
          <p:spPr>
            <a:xfrm>
              <a:off x="6527893" y="5170864"/>
              <a:ext cx="171826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Dagny OT" panose="020B0504020201020104" pitchFamily="34" charset="0"/>
                  <a:ea typeface="Helvetica Light" charset="0"/>
                  <a:cs typeface="Helvetica Light" charset="0"/>
                </a:rPr>
                <a:t>Modeling and Analysis</a:t>
              </a:r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F5ABEE41-DF9D-0549-B204-14E659D289A0}"/>
              </a:ext>
            </a:extLst>
          </p:cNvPr>
          <p:cNvGrpSpPr/>
          <p:nvPr/>
        </p:nvGrpSpPr>
        <p:grpSpPr>
          <a:xfrm>
            <a:off x="9848171" y="2094191"/>
            <a:ext cx="1718269" cy="1735800"/>
            <a:chOff x="8695359" y="2361363"/>
            <a:chExt cx="1718269" cy="1735800"/>
          </a:xfrm>
        </p:grpSpPr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2C33E9EB-67A2-7242-8A4D-0C4EFE7CDFBD}"/>
                </a:ext>
              </a:extLst>
            </p:cNvPr>
            <p:cNvSpPr/>
            <p:nvPr/>
          </p:nvSpPr>
          <p:spPr>
            <a:xfrm>
              <a:off x="8695359" y="2361363"/>
              <a:ext cx="1718269" cy="17358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 Light" charset="0"/>
                <a:ea typeface="Helvetica Light" charset="0"/>
                <a:cs typeface="Helvetica Light" charset="0"/>
              </a:endParaRP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61534B88-0036-0A43-BA46-9E335FDC2F28}"/>
                </a:ext>
              </a:extLst>
            </p:cNvPr>
            <p:cNvSpPr txBox="1"/>
            <p:nvPr/>
          </p:nvSpPr>
          <p:spPr>
            <a:xfrm>
              <a:off x="8695359" y="2767598"/>
              <a:ext cx="171826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Dagny OT" panose="020B0504020201020104" pitchFamily="34" charset="0"/>
                  <a:ea typeface="Helvetica Light" charset="0"/>
                  <a:cs typeface="Helvetica Light" charset="0"/>
                </a:rPr>
                <a:t>Utilization and Decision Support</a:t>
              </a:r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40466E87-6D72-5C43-B9B5-472E52FE013A}"/>
              </a:ext>
            </a:extLst>
          </p:cNvPr>
          <p:cNvGrpSpPr/>
          <p:nvPr/>
        </p:nvGrpSpPr>
        <p:grpSpPr>
          <a:xfrm>
            <a:off x="9848171" y="4374159"/>
            <a:ext cx="1718269" cy="1735800"/>
            <a:chOff x="9372692" y="4823354"/>
            <a:chExt cx="1718269" cy="1735800"/>
          </a:xfrm>
        </p:grpSpPr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7EA89FE4-7A29-904C-BDB5-D31810A1795D}"/>
                </a:ext>
              </a:extLst>
            </p:cNvPr>
            <p:cNvSpPr/>
            <p:nvPr/>
          </p:nvSpPr>
          <p:spPr>
            <a:xfrm>
              <a:off x="9372692" y="4823354"/>
              <a:ext cx="1718269" cy="17358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 Light" charset="0"/>
                <a:ea typeface="Helvetica Light" charset="0"/>
                <a:cs typeface="Helvetica Light" charset="0"/>
              </a:endParaRP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18B2C2E2-BF96-DB48-9DFD-78F55AAD9F45}"/>
                </a:ext>
              </a:extLst>
            </p:cNvPr>
            <p:cNvSpPr txBox="1"/>
            <p:nvPr/>
          </p:nvSpPr>
          <p:spPr>
            <a:xfrm>
              <a:off x="9372692" y="5514283"/>
              <a:ext cx="1718269" cy="3539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700" dirty="0">
                  <a:latin typeface="Dagny OT" panose="020B0504020201020104" pitchFamily="34" charset="0"/>
                  <a:ea typeface="Helvetica Light" charset="0"/>
                  <a:cs typeface="Helvetica Light" charset="0"/>
                </a:rPr>
                <a:t>Communication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54974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THE DATA ANALYSIS PROCESS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2400" dirty="0">
                <a:latin typeface="Dagny OT" panose="020B0504020201020104" pitchFamily="34" charset="0"/>
                <a:ea typeface="Helvetica Light" charset="0"/>
                <a:cs typeface="Helvetica Light" charset="0"/>
              </a:rPr>
              <a:t>A</a:t>
            </a:r>
            <a:r>
              <a:rPr lang="en-US" sz="2400" b="1" dirty="0">
                <a:latin typeface="Dagny OT" panose="020B0504020201020104" pitchFamily="34" charset="0"/>
                <a:ea typeface="Helvetica Light" charset="0"/>
                <a:cs typeface="Helvetica Light" charset="0"/>
              </a:rPr>
              <a:t> large number of analytical models </a:t>
            </a:r>
            <a:r>
              <a:rPr lang="en-US" sz="2400" dirty="0">
                <a:latin typeface="Dagny OT" panose="020B0504020201020104" pitchFamily="34" charset="0"/>
                <a:ea typeface="Helvetica Light" charset="0"/>
                <a:cs typeface="Helvetica Light" charset="0"/>
              </a:rPr>
              <a:t>have to be generated before a final selection can be made.</a:t>
            </a:r>
          </a:p>
          <a:p>
            <a:pPr marL="0" indent="0" algn="just">
              <a:lnSpc>
                <a:spcPct val="100000"/>
              </a:lnSpc>
              <a:buNone/>
            </a:pPr>
            <a:endParaRPr lang="en-US" sz="1000" dirty="0">
              <a:latin typeface="Dagny OT" panose="020B0504020201020104" pitchFamily="34" charset="0"/>
              <a:ea typeface="Helvetica Light" charset="0"/>
              <a:cs typeface="Helvetica Light" charset="0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US" sz="2400" b="1" dirty="0">
                <a:latin typeface="Dagny OT" panose="020B0504020201020104" pitchFamily="34" charset="0"/>
                <a:ea typeface="Helvetica Light" charset="0"/>
                <a:cs typeface="Helvetica Light" charset="0"/>
              </a:rPr>
              <a:t>Iterative process: </a:t>
            </a:r>
            <a:r>
              <a:rPr lang="en-US" sz="2400" dirty="0">
                <a:latin typeface="Dagny OT" panose="020B0504020201020104" pitchFamily="34" charset="0"/>
                <a:ea typeface="Helvetica Light" charset="0"/>
                <a:cs typeface="Helvetica Light" charset="0"/>
              </a:rPr>
              <a:t>feature selection and data reduction may require numerous visits to domain experts before models start yielding promising results.</a:t>
            </a:r>
          </a:p>
          <a:p>
            <a:pPr marL="0" indent="0" algn="just">
              <a:lnSpc>
                <a:spcPct val="100000"/>
              </a:lnSpc>
              <a:buNone/>
            </a:pPr>
            <a:endParaRPr lang="en-US" sz="1000" dirty="0">
              <a:latin typeface="Dagny OT" panose="020B0504020201020104" pitchFamily="34" charset="0"/>
              <a:ea typeface="Helvetica Light" charset="0"/>
              <a:cs typeface="Helvetica Light" charset="0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US" sz="2400" b="1" dirty="0">
                <a:latin typeface="Dagny OT" panose="020B0504020201020104" pitchFamily="34" charset="0"/>
                <a:ea typeface="Helvetica Light" charset="0"/>
                <a:cs typeface="Helvetica Light" charset="0"/>
              </a:rPr>
              <a:t>Domain-specific knowledge </a:t>
            </a:r>
            <a:r>
              <a:rPr lang="en-US" sz="2400" dirty="0">
                <a:latin typeface="Dagny OT" panose="020B0504020201020104" pitchFamily="34" charset="0"/>
                <a:ea typeface="Helvetica Light" charset="0"/>
                <a:cs typeface="Helvetica Light" charset="0"/>
              </a:rPr>
              <a:t>has to be integrated in the models in order to beat random classifiers and clustering schemes, </a:t>
            </a:r>
            <a:r>
              <a:rPr lang="en-US" sz="2400" b="1" dirty="0">
                <a:latin typeface="Dagny OT" panose="020B0504020201020104" pitchFamily="34" charset="0"/>
                <a:ea typeface="Helvetica Light" charset="0"/>
                <a:cs typeface="Helvetica Light" charset="0"/>
              </a:rPr>
              <a:t>on average</a:t>
            </a:r>
            <a:r>
              <a:rPr lang="en-US" sz="2400" dirty="0">
                <a:latin typeface="Dagny OT" panose="020B0504020201020104" pitchFamily="34" charset="0"/>
                <a:ea typeface="Helvetica Light" charset="0"/>
                <a:cs typeface="Helvetica Light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276116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**CROSS INDUSTRY STANDARD PROCESS DATA MINING (CRISP-DM)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2190750"/>
            <a:ext cx="4140200" cy="4140200"/>
          </a:xfrm>
        </p:spPr>
      </p:pic>
      <p:sp>
        <p:nvSpPr>
          <p:cNvPr id="14" name="Content Placeholder 2"/>
          <p:cNvSpPr txBox="1">
            <a:spLocks/>
          </p:cNvSpPr>
          <p:nvPr/>
        </p:nvSpPr>
        <p:spPr>
          <a:xfrm>
            <a:off x="9956800" y="0"/>
            <a:ext cx="2235200" cy="419100"/>
          </a:xfrm>
          <a:prstGeom prst="rect">
            <a:avLst/>
          </a:prstGeom>
        </p:spPr>
        <p:txBody>
          <a:bodyPr vert="horz" lIns="45720" tIns="45720" rIns="4572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400" dirty="0">
                <a:solidFill>
                  <a:schemeClr val="tx2"/>
                </a:solidFill>
                <a:latin typeface="Dagny OT" panose="020B0504020201020104" pitchFamily="34" charset="0"/>
                <a:ea typeface="Helvetica Light" charset="0"/>
                <a:cs typeface="Helvetica Light" charset="0"/>
              </a:rPr>
              <a:t>[James Taylor]</a:t>
            </a:r>
          </a:p>
        </p:txBody>
      </p:sp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07985415-11BE-874B-A732-77008AD861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9158" y="2190750"/>
            <a:ext cx="4140200" cy="414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211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LIFE AFTER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2400" dirty="0">
                <a:latin typeface="Dagny OT" panose="020B0504020201020104" pitchFamily="34" charset="77"/>
              </a:rPr>
              <a:t>When an analysis or model is ‘released into the wild’, it can take on a life of its own.</a:t>
            </a:r>
          </a:p>
          <a:p>
            <a:pPr marL="0" indent="0" algn="just">
              <a:lnSpc>
                <a:spcPct val="100000"/>
              </a:lnSpc>
              <a:buNone/>
            </a:pPr>
            <a:endParaRPr lang="en-US" sz="100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US" sz="2400" dirty="0">
                <a:latin typeface="Dagny OT" panose="020B0504020201020104" pitchFamily="34" charset="77"/>
              </a:rPr>
              <a:t>Analysts may eventually have to relinquish control over dissemination. Results may be misappropriated, misunderstood, or shelved. What can the analyst do to prevent this? </a:t>
            </a:r>
          </a:p>
          <a:p>
            <a:pPr marL="0" indent="0" algn="just">
              <a:lnSpc>
                <a:spcPct val="100000"/>
              </a:lnSpc>
              <a:buNone/>
            </a:pPr>
            <a:endParaRPr lang="en-US" sz="100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US" sz="2400" dirty="0">
                <a:latin typeface="Dagny OT" panose="020B0504020201020104" pitchFamily="34" charset="77"/>
              </a:rPr>
              <a:t>Finally, because of </a:t>
            </a:r>
            <a:r>
              <a:rPr lang="en-US" sz="2400" b="1" dirty="0">
                <a:latin typeface="Dagny OT" panose="020B0504020201020104" pitchFamily="34" charset="77"/>
              </a:rPr>
              <a:t>analytic decay</a:t>
            </a:r>
            <a:r>
              <a:rPr lang="en-US" sz="2400" dirty="0">
                <a:latin typeface="Dagny OT" panose="020B0504020201020104" pitchFamily="34" charset="77"/>
              </a:rPr>
              <a:t>, it’s important to view the last analytical step NOT as a static dead end, but rather as an invitation to return to the beginning of the process. </a:t>
            </a:r>
          </a:p>
        </p:txBody>
      </p:sp>
    </p:spTree>
    <p:extLst>
      <p:ext uri="{BB962C8B-B14F-4D97-AF65-F5344CB8AC3E}">
        <p14:creationId xmlns:p14="http://schemas.microsoft.com/office/powerpoint/2010/main" val="163275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1DF7C-219E-C040-8261-BB2BD405B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PLANNING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35C48B-72E0-D747-A26E-46BF4F98C7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 INSIGHT FUNDAMENTALS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8B725A3-41FB-844C-9E8B-333F21B7EB1C}"/>
              </a:ext>
            </a:extLst>
          </p:cNvPr>
          <p:cNvSpPr/>
          <p:nvPr/>
        </p:nvSpPr>
        <p:spPr>
          <a:xfrm>
            <a:off x="0" y="5780782"/>
            <a:ext cx="3196857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  <a:latin typeface="Dagny OT" panose="020B0504020201020104" pitchFamily="34" charset="77"/>
              </a:rPr>
              <a:t>“Plans are nothing. Planning is everything.”</a:t>
            </a:r>
          </a:p>
          <a:p>
            <a:pPr algn="ctr"/>
            <a:endParaRPr lang="en-US" sz="1400" dirty="0">
              <a:solidFill>
                <a:schemeClr val="tx2"/>
              </a:solidFill>
              <a:latin typeface="Dagny OT" panose="020B0504020201020104" pitchFamily="34" charset="77"/>
              <a:ea typeface="Helvetica Light" charset="0"/>
              <a:cs typeface="Helvetica Light" charset="0"/>
            </a:endParaRPr>
          </a:p>
          <a:p>
            <a:pPr algn="ctr"/>
            <a:r>
              <a:rPr lang="en-US" sz="1400" dirty="0">
                <a:solidFill>
                  <a:schemeClr val="tx2"/>
                </a:solidFill>
                <a:latin typeface="Dagny OT" panose="020B0504020201020104" pitchFamily="34" charset="77"/>
              </a:rPr>
              <a:t>Dwight D. Eisenhower</a:t>
            </a:r>
            <a:endParaRPr lang="en-US" sz="1400" dirty="0">
              <a:solidFill>
                <a:schemeClr val="tx2"/>
              </a:solidFill>
              <a:latin typeface="Dagny OT" panose="020B0504020201020104" pitchFamily="34" charset="77"/>
              <a:ea typeface="Helvetica Light" charset="0"/>
              <a:cs typeface="Helvetica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1343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8C62C62-3F3B-5041-83C3-32EAAE887CFC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b="1" dirty="0"/>
              <a:t>DATA SCIENCE ECOSYSTEM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8928F7B-8185-BF4B-86E1-7C21810C2E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2400" dirty="0">
                <a:latin typeface="Dagny OT" panose="020B0504020201020104" pitchFamily="34" charset="0"/>
                <a:ea typeface="Helvetica Light" charset="0"/>
                <a:cs typeface="Helvetica Light" charset="0"/>
              </a:rPr>
              <a:t>Data analysis is a </a:t>
            </a:r>
            <a:r>
              <a:rPr lang="en-US" sz="2400" b="1" dirty="0">
                <a:latin typeface="Dagny OT" panose="020B0504020201020104" pitchFamily="34" charset="0"/>
                <a:ea typeface="Helvetica Light" charset="0"/>
                <a:cs typeface="Helvetica Light" charset="0"/>
              </a:rPr>
              <a:t>team sport</a:t>
            </a:r>
            <a:r>
              <a:rPr lang="en-US" sz="2400" dirty="0">
                <a:latin typeface="Dagny OT" panose="020B0504020201020104" pitchFamily="34" charset="0"/>
                <a:ea typeface="Helvetica Light" charset="0"/>
                <a:cs typeface="Helvetica Light" charset="0"/>
              </a:rPr>
              <a:t>, with team members needing a good understanding of both </a:t>
            </a:r>
            <a:r>
              <a:rPr lang="en-US" sz="2400" b="1" dirty="0">
                <a:latin typeface="Dagny OT" panose="020B0504020201020104" pitchFamily="34" charset="0"/>
                <a:ea typeface="Helvetica Light" charset="0"/>
                <a:cs typeface="Helvetica Light" charset="0"/>
              </a:rPr>
              <a:t>data</a:t>
            </a:r>
            <a:r>
              <a:rPr lang="en-US" sz="2400" dirty="0">
                <a:latin typeface="Dagny OT" panose="020B0504020201020104" pitchFamily="34" charset="0"/>
                <a:ea typeface="Helvetica Light" charset="0"/>
                <a:cs typeface="Helvetica Light" charset="0"/>
              </a:rPr>
              <a:t> and </a:t>
            </a:r>
            <a:r>
              <a:rPr lang="en-US" sz="2400" b="1" dirty="0">
                <a:latin typeface="Dagny OT" panose="020B0504020201020104" pitchFamily="34" charset="0"/>
                <a:ea typeface="Helvetica Light" charset="0"/>
                <a:cs typeface="Helvetica Light" charset="0"/>
              </a:rPr>
              <a:t>context</a:t>
            </a:r>
          </a:p>
          <a:p>
            <a:pPr lvl="1" algn="just">
              <a:lnSpc>
                <a:spcPct val="100000"/>
              </a:lnSpc>
              <a:buSzPct val="112000"/>
              <a:buFont typeface="Wingdings" pitchFamily="2" charset="2"/>
              <a:buChar char="§"/>
            </a:pPr>
            <a:r>
              <a:rPr lang="en-US" i="0" dirty="0">
                <a:latin typeface="Dagny OT" panose="020B0504020201020104" pitchFamily="34" charset="0"/>
                <a:ea typeface="Helvetica Light" charset="0"/>
                <a:cs typeface="Helvetica Light" charset="0"/>
              </a:rPr>
              <a:t>data management</a:t>
            </a:r>
          </a:p>
          <a:p>
            <a:pPr lvl="1" algn="just">
              <a:lnSpc>
                <a:spcPct val="100000"/>
              </a:lnSpc>
              <a:buSzPct val="112000"/>
              <a:buFont typeface="Wingdings" pitchFamily="2" charset="2"/>
              <a:buChar char="§"/>
            </a:pPr>
            <a:r>
              <a:rPr lang="en-US" i="0" dirty="0">
                <a:latin typeface="Dagny OT" panose="020B0504020201020104" pitchFamily="34" charset="0"/>
                <a:ea typeface="Helvetica Light" charset="0"/>
                <a:cs typeface="Helvetica Light" charset="0"/>
              </a:rPr>
              <a:t>data preparation</a:t>
            </a:r>
          </a:p>
          <a:p>
            <a:pPr lvl="1" algn="just">
              <a:lnSpc>
                <a:spcPct val="100000"/>
              </a:lnSpc>
              <a:buSzPct val="112000"/>
              <a:buFont typeface="Wingdings" pitchFamily="2" charset="2"/>
              <a:buChar char="§"/>
            </a:pPr>
            <a:r>
              <a:rPr lang="en-US" i="0" dirty="0">
                <a:latin typeface="Dagny OT" panose="020B0504020201020104" pitchFamily="34" charset="0"/>
                <a:ea typeface="Helvetica Light" charset="0"/>
                <a:cs typeface="Helvetica Light" charset="0"/>
              </a:rPr>
              <a:t>analysis</a:t>
            </a:r>
          </a:p>
          <a:p>
            <a:pPr lvl="1" algn="just">
              <a:lnSpc>
                <a:spcPct val="100000"/>
              </a:lnSpc>
              <a:buSzPct val="112000"/>
              <a:buFont typeface="Wingdings" pitchFamily="2" charset="2"/>
              <a:buChar char="§"/>
            </a:pPr>
            <a:r>
              <a:rPr lang="en-US" i="0" dirty="0">
                <a:latin typeface="Dagny OT" panose="020B0504020201020104" pitchFamily="34" charset="0"/>
                <a:ea typeface="Helvetica Light" charset="0"/>
                <a:cs typeface="Helvetica Light" charset="0"/>
              </a:rPr>
              <a:t>communications </a:t>
            </a:r>
          </a:p>
          <a:p>
            <a:pPr algn="just">
              <a:lnSpc>
                <a:spcPct val="100000"/>
              </a:lnSpc>
            </a:pPr>
            <a:endParaRPr lang="en-US" sz="1000" dirty="0">
              <a:latin typeface="Dagny OT" panose="020B0504020201020104" pitchFamily="34" charset="0"/>
              <a:ea typeface="Helvetica Light" charset="0"/>
              <a:cs typeface="Helvetica Light" charset="0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US" sz="2400" dirty="0">
                <a:latin typeface="Dagny OT" panose="020B0504020201020104" pitchFamily="34" charset="0"/>
                <a:ea typeface="Helvetica Light" charset="0"/>
                <a:cs typeface="Helvetica Light" charset="0"/>
              </a:rPr>
              <a:t>Even slight improvements over a current approach can find a useful place in an organization – </a:t>
            </a:r>
            <a:r>
              <a:rPr lang="en-US" sz="2400" b="1" dirty="0">
                <a:latin typeface="Dagny OT" panose="020B0504020201020104" pitchFamily="34" charset="0"/>
                <a:ea typeface="Helvetica Light" charset="0"/>
                <a:cs typeface="Helvetica Light" charset="0"/>
              </a:rPr>
              <a:t>data science is not solely about Big Data and disruption!</a:t>
            </a:r>
          </a:p>
        </p:txBody>
      </p:sp>
    </p:spTree>
    <p:extLst>
      <p:ext uri="{BB962C8B-B14F-4D97-AF65-F5344CB8AC3E}">
        <p14:creationId xmlns:p14="http://schemas.microsoft.com/office/powerpoint/2010/main" val="4170398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*MODEL ASSESSMENT AND VALIDITY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lnSpc>
                <a:spcPct val="110000"/>
              </a:lnSpc>
              <a:buNone/>
            </a:pPr>
            <a:r>
              <a:rPr lang="en-US" sz="2400" dirty="0">
                <a:latin typeface="Dagny OT" panose="020B0504020201020104" pitchFamily="34" charset="77"/>
              </a:rPr>
              <a:t>Models should be </a:t>
            </a:r>
            <a:r>
              <a:rPr lang="en-US" sz="2400" b="1" dirty="0">
                <a:latin typeface="Dagny OT" panose="020B0504020201020104" pitchFamily="34" charset="77"/>
              </a:rPr>
              <a:t>current</a:t>
            </a:r>
            <a:r>
              <a:rPr lang="en-US" sz="2400" dirty="0">
                <a:latin typeface="Dagny OT" panose="020B0504020201020104" pitchFamily="34" charset="77"/>
              </a:rPr>
              <a:t>, </a:t>
            </a:r>
            <a:r>
              <a:rPr lang="en-US" sz="2400" b="1" dirty="0">
                <a:latin typeface="Dagny OT" panose="020B0504020201020104" pitchFamily="34" charset="77"/>
              </a:rPr>
              <a:t>useful</a:t>
            </a:r>
            <a:r>
              <a:rPr lang="en-US" sz="2400" dirty="0">
                <a:latin typeface="Dagny OT" panose="020B0504020201020104" pitchFamily="34" charset="77"/>
              </a:rPr>
              <a:t>, and </a:t>
            </a:r>
            <a:r>
              <a:rPr lang="en-US" sz="2400" b="1" dirty="0">
                <a:latin typeface="Dagny OT" panose="020B0504020201020104" pitchFamily="34" charset="77"/>
              </a:rPr>
              <a:t>valid</a:t>
            </a:r>
            <a:r>
              <a:rPr lang="en-US" sz="2400" dirty="0">
                <a:latin typeface="Dagny OT" panose="020B0504020201020104" pitchFamily="34" charset="77"/>
              </a:rPr>
              <a:t>.</a:t>
            </a:r>
          </a:p>
          <a:p>
            <a:pPr marL="0" indent="0" algn="just">
              <a:lnSpc>
                <a:spcPct val="110000"/>
              </a:lnSpc>
              <a:buNone/>
            </a:pPr>
            <a:endParaRPr lang="en-US" sz="50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10000"/>
              </a:lnSpc>
              <a:buNone/>
            </a:pPr>
            <a:r>
              <a:rPr lang="en-US" sz="2400" dirty="0">
                <a:latin typeface="Dagny OT" panose="020B0504020201020104" pitchFamily="34" charset="77"/>
              </a:rPr>
              <a:t>Data can be used in conjunction with existing models to come to some conclusions or can be used to update the model itself.</a:t>
            </a:r>
          </a:p>
          <a:p>
            <a:pPr marL="0" indent="0" algn="just">
              <a:lnSpc>
                <a:spcPct val="110000"/>
              </a:lnSpc>
              <a:buNone/>
            </a:pPr>
            <a:endParaRPr lang="en-US" sz="50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10000"/>
              </a:lnSpc>
              <a:buNone/>
            </a:pPr>
            <a:r>
              <a:rPr lang="en-US" sz="2400" dirty="0">
                <a:latin typeface="Dagny OT" panose="020B0504020201020104" pitchFamily="34" charset="77"/>
              </a:rPr>
              <a:t>At what point does one determine that the current data model is </a:t>
            </a:r>
            <a:r>
              <a:rPr lang="en-US" sz="2400" b="1" dirty="0">
                <a:latin typeface="Dagny OT" panose="020B0504020201020104" pitchFamily="34" charset="77"/>
              </a:rPr>
              <a:t>out-of-date </a:t>
            </a:r>
            <a:r>
              <a:rPr lang="en-US" sz="2400" dirty="0">
                <a:latin typeface="Dagny OT" panose="020B0504020201020104" pitchFamily="34" charset="77"/>
              </a:rPr>
              <a:t>or is </a:t>
            </a:r>
            <a:r>
              <a:rPr lang="en-US" sz="2400" b="1" dirty="0">
                <a:latin typeface="Dagny OT" panose="020B0504020201020104" pitchFamily="34" charset="77"/>
              </a:rPr>
              <a:t>not useful anymore</a:t>
            </a:r>
            <a:r>
              <a:rPr lang="en-US" sz="2400" dirty="0">
                <a:latin typeface="Dagny OT" panose="020B0504020201020104" pitchFamily="34" charset="77"/>
              </a:rPr>
              <a:t>? </a:t>
            </a:r>
          </a:p>
          <a:p>
            <a:pPr marL="0" indent="0" algn="just">
              <a:lnSpc>
                <a:spcPct val="110000"/>
              </a:lnSpc>
              <a:buNone/>
            </a:pPr>
            <a:endParaRPr lang="en-US" sz="50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10000"/>
              </a:lnSpc>
              <a:buNone/>
            </a:pPr>
            <a:r>
              <a:rPr lang="en-US" sz="2400" dirty="0">
                <a:latin typeface="Dagny OT" panose="020B0504020201020104" pitchFamily="34" charset="77"/>
              </a:rPr>
              <a:t>Past successes can lead to </a:t>
            </a:r>
            <a:r>
              <a:rPr lang="en-US" sz="2400" b="1" dirty="0">
                <a:latin typeface="Dagny OT" panose="020B0504020201020104" pitchFamily="34" charset="77"/>
              </a:rPr>
              <a:t>reluctance</a:t>
            </a:r>
            <a:r>
              <a:rPr lang="en-US" sz="2400" dirty="0">
                <a:latin typeface="Dagny OT" panose="020B0504020201020104" pitchFamily="34" charset="77"/>
              </a:rPr>
              <a:t> to re-assess/re-evaluate a model.</a:t>
            </a:r>
          </a:p>
        </p:txBody>
      </p:sp>
    </p:spTree>
    <p:extLst>
      <p:ext uri="{BB962C8B-B14F-4D97-AF65-F5344CB8AC3E}">
        <p14:creationId xmlns:p14="http://schemas.microsoft.com/office/powerpoint/2010/main" val="3333481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1DF7C-219E-C040-8261-BB2BD405B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MODELS AND </a:t>
            </a:r>
            <a:br>
              <a:rPr lang="en-US" dirty="0"/>
            </a:br>
            <a:r>
              <a:rPr lang="en-US" dirty="0"/>
              <a:t>SYSTEMS THINKING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35C48B-72E0-D747-A26E-46BF4F98C7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 INSIGHT FUNDAMENTALS</a:t>
            </a:r>
          </a:p>
        </p:txBody>
      </p:sp>
      <p:sp>
        <p:nvSpPr>
          <p:cNvPr id="4" name="Rectangle 3"/>
          <p:cNvSpPr/>
          <p:nvPr/>
        </p:nvSpPr>
        <p:spPr>
          <a:xfrm>
            <a:off x="52274" y="5732009"/>
            <a:ext cx="3555707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  <a:latin typeface="Dagny OT" panose="020B0504020201020104" pitchFamily="34" charset="77"/>
              </a:rPr>
              <a:t>“What if the only valid model of the Universe is the Universe itself?”</a:t>
            </a:r>
          </a:p>
          <a:p>
            <a:pPr algn="ctr"/>
            <a:endParaRPr lang="en-US" sz="1400" dirty="0">
              <a:solidFill>
                <a:schemeClr val="tx2"/>
              </a:solidFill>
              <a:latin typeface="Dagny OT" panose="020B0504020201020104" pitchFamily="34" charset="77"/>
              <a:ea typeface="Helvetica Light" charset="0"/>
              <a:cs typeface="Helvetica Light" charset="0"/>
            </a:endParaRPr>
          </a:p>
          <a:p>
            <a:pPr algn="ctr"/>
            <a:r>
              <a:rPr lang="en-US" sz="1400" dirty="0">
                <a:solidFill>
                  <a:schemeClr val="tx2"/>
                </a:solidFill>
                <a:latin typeface="Dagny OT" panose="020B0504020201020104" pitchFamily="34" charset="77"/>
              </a:rPr>
              <a:t>Unknown</a:t>
            </a:r>
            <a:endParaRPr lang="en-US" sz="1400" dirty="0">
              <a:solidFill>
                <a:schemeClr val="tx2"/>
              </a:solidFill>
              <a:latin typeface="Dagny OT" panose="020B0504020201020104" pitchFamily="34" charset="77"/>
              <a:ea typeface="Helvetica Light" charset="0"/>
              <a:cs typeface="Helvetica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4304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REPRESENTATIONS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371600" y="2286000"/>
            <a:ext cx="5723860" cy="3581400"/>
          </a:xfrm>
        </p:spPr>
        <p:txBody>
          <a:bodyPr/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2400" dirty="0">
                <a:latin typeface="Dagny OT" panose="020B0504020201020104" pitchFamily="34" charset="77"/>
              </a:rPr>
              <a:t>A </a:t>
            </a:r>
            <a:r>
              <a:rPr lang="en-US" sz="2400" b="1" dirty="0">
                <a:latin typeface="Dagny OT" panose="020B0504020201020104" pitchFamily="34" charset="77"/>
              </a:rPr>
              <a:t>representation</a:t>
            </a:r>
            <a:r>
              <a:rPr lang="en-US" sz="2400" dirty="0">
                <a:latin typeface="Dagny OT" panose="020B0504020201020104" pitchFamily="34" charset="77"/>
              </a:rPr>
              <a:t> is an object that stands in for another object.</a:t>
            </a:r>
          </a:p>
          <a:p>
            <a:pPr algn="just">
              <a:lnSpc>
                <a:spcPct val="100000"/>
              </a:lnSpc>
            </a:pPr>
            <a:endParaRPr lang="en-US" sz="50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US" sz="2400" dirty="0">
                <a:latin typeface="Dagny OT" panose="020B0504020201020104" pitchFamily="34" charset="77"/>
              </a:rPr>
              <a:t>A representation may or may not physically resemble the object it represents.</a:t>
            </a:r>
          </a:p>
          <a:p>
            <a:pPr algn="just">
              <a:lnSpc>
                <a:spcPct val="100000"/>
              </a:lnSpc>
            </a:pPr>
            <a:endParaRPr lang="en-US" sz="50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US" sz="2400" dirty="0">
                <a:latin typeface="Dagny OT" panose="020B0504020201020104" pitchFamily="34" charset="77"/>
              </a:rPr>
              <a:t>Representations of the world help us to </a:t>
            </a:r>
            <a:r>
              <a:rPr lang="en-US" sz="2400" b="1" dirty="0">
                <a:latin typeface="Dagny OT" panose="020B0504020201020104" pitchFamily="34" charset="77"/>
              </a:rPr>
              <a:t>understand</a:t>
            </a:r>
            <a:r>
              <a:rPr lang="en-US" sz="2400" dirty="0">
                <a:latin typeface="Dagny OT" panose="020B0504020201020104" pitchFamily="34" charset="77"/>
              </a:rPr>
              <a:t>, </a:t>
            </a:r>
            <a:r>
              <a:rPr lang="en-US" sz="2400" b="1" dirty="0">
                <a:latin typeface="Dagny OT" panose="020B0504020201020104" pitchFamily="34" charset="77"/>
              </a:rPr>
              <a:t>navigate</a:t>
            </a:r>
            <a:r>
              <a:rPr lang="en-US" sz="2400" dirty="0">
                <a:latin typeface="Dagny OT" panose="020B0504020201020104" pitchFamily="34" charset="77"/>
              </a:rPr>
              <a:t>, and </a:t>
            </a:r>
            <a:r>
              <a:rPr lang="en-US" sz="2400" b="1" dirty="0">
                <a:latin typeface="Dagny OT" panose="020B0504020201020104" pitchFamily="34" charset="77"/>
              </a:rPr>
              <a:t>manipulate</a:t>
            </a:r>
            <a:r>
              <a:rPr lang="en-US" sz="2400" dirty="0">
                <a:latin typeface="Dagny OT" panose="020B0504020201020104" pitchFamily="34" charset="77"/>
              </a:rPr>
              <a:t> the world.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6424" y="2286000"/>
            <a:ext cx="4800600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593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72" y="0"/>
            <a:ext cx="11776256" cy="6858000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D42ADD1-9C65-2E49-8B84-0F1DA69B6E03}"/>
              </a:ext>
            </a:extLst>
          </p:cNvPr>
          <p:cNvSpPr/>
          <p:nvPr/>
        </p:nvSpPr>
        <p:spPr>
          <a:xfrm>
            <a:off x="11947552" y="0"/>
            <a:ext cx="244448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B67EBD7-1B5F-4B45-AC4D-6B92E42DEFE2}"/>
              </a:ext>
            </a:extLst>
          </p:cNvPr>
          <p:cNvSpPr/>
          <p:nvPr/>
        </p:nvSpPr>
        <p:spPr>
          <a:xfrm>
            <a:off x="-36576" y="0"/>
            <a:ext cx="244448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22005E-C4A4-2943-B182-A61E1F85074E}"/>
              </a:ext>
            </a:extLst>
          </p:cNvPr>
          <p:cNvSpPr txBox="1">
            <a:spLocks/>
          </p:cNvSpPr>
          <p:nvPr/>
        </p:nvSpPr>
        <p:spPr>
          <a:xfrm>
            <a:off x="10350500" y="0"/>
            <a:ext cx="1841500" cy="342900"/>
          </a:xfrm>
          <a:prstGeom prst="rect">
            <a:avLst/>
          </a:prstGeom>
        </p:spPr>
        <p:txBody>
          <a:bodyPr vert="horz" lIns="45720" tIns="45720" rIns="4572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800" dirty="0">
                <a:solidFill>
                  <a:schemeClr val="tx2"/>
                </a:solidFill>
                <a:latin typeface="Dagny OT" panose="020B0504020201020104" pitchFamily="34" charset="0"/>
                <a:ea typeface="Helvetica Light" charset="0"/>
                <a:cs typeface="Helvetica Light" charset="0"/>
              </a:rPr>
              <a:t>[J. </a:t>
            </a:r>
            <a:r>
              <a:rPr lang="en-US" sz="1800" dirty="0" err="1">
                <a:solidFill>
                  <a:schemeClr val="tx2"/>
                </a:solidFill>
                <a:latin typeface="Dagny OT" panose="020B0504020201020104" pitchFamily="34" charset="0"/>
                <a:ea typeface="Helvetica Light" charset="0"/>
                <a:cs typeface="Helvetica Light" charset="0"/>
              </a:rPr>
              <a:t>Schellinck</a:t>
            </a:r>
            <a:r>
              <a:rPr lang="en-US" sz="1800" dirty="0">
                <a:solidFill>
                  <a:schemeClr val="tx2"/>
                </a:solidFill>
                <a:latin typeface="Dagny OT" panose="020B0504020201020104" pitchFamily="34" charset="0"/>
                <a:ea typeface="Helvetica Light" charset="0"/>
                <a:cs typeface="Helvetica Light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988014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THINKING IN SYSTEMS TERMS</a:t>
            </a:r>
            <a:endParaRPr lang="en-US" sz="24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CA" sz="2400" dirty="0">
                <a:latin typeface="Dagny OT" panose="020B0504020201020104" pitchFamily="34" charset="0"/>
              </a:rPr>
              <a:t>In order to understand how various aspects of the World interact with one another, we need to </a:t>
            </a:r>
            <a:r>
              <a:rPr lang="en-CA" sz="2400" b="1" dirty="0">
                <a:latin typeface="Dagny OT" panose="020B0504020201020104" pitchFamily="34" charset="0"/>
              </a:rPr>
              <a:t>carve out chunks </a:t>
            </a:r>
            <a:r>
              <a:rPr lang="en-CA" sz="2400" dirty="0">
                <a:latin typeface="Dagny OT" panose="020B0504020201020104" pitchFamily="34" charset="0"/>
              </a:rPr>
              <a:t>corresponding to the aspects and define their </a:t>
            </a:r>
            <a:r>
              <a:rPr lang="en-CA" sz="2400" b="1" dirty="0">
                <a:latin typeface="Dagny OT" panose="020B0504020201020104" pitchFamily="34" charset="0"/>
              </a:rPr>
              <a:t>boundaries</a:t>
            </a:r>
            <a:r>
              <a:rPr lang="en-CA" sz="2400" dirty="0">
                <a:latin typeface="Dagny OT" panose="020B0504020201020104" pitchFamily="34" charset="0"/>
              </a:rPr>
              <a:t>.  </a:t>
            </a:r>
            <a:endParaRPr lang="en-US" sz="2400" dirty="0">
              <a:latin typeface="Dagny OT" panose="020B0504020201020104" pitchFamily="34" charset="0"/>
            </a:endParaRPr>
          </a:p>
          <a:p>
            <a:pPr marL="0" indent="0" algn="just">
              <a:lnSpc>
                <a:spcPct val="100000"/>
              </a:lnSpc>
              <a:buNone/>
            </a:pPr>
            <a:endParaRPr lang="en-US" sz="500" dirty="0">
              <a:latin typeface="Dagny OT" panose="020B0504020201020104" pitchFamily="34" charset="0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CA" sz="2400" dirty="0">
                <a:latin typeface="Dagny OT" panose="020B0504020201020104" pitchFamily="34" charset="0"/>
              </a:rPr>
              <a:t>Working with other intelligences requires </a:t>
            </a:r>
            <a:r>
              <a:rPr lang="en-CA" sz="2400" b="1" dirty="0">
                <a:latin typeface="Dagny OT" panose="020B0504020201020104" pitchFamily="34" charset="0"/>
              </a:rPr>
              <a:t>shared understanding </a:t>
            </a:r>
            <a:r>
              <a:rPr lang="en-CA" sz="2400" dirty="0">
                <a:latin typeface="Dagny OT" panose="020B0504020201020104" pitchFamily="34" charset="0"/>
              </a:rPr>
              <a:t>of what is being studied.</a:t>
            </a:r>
            <a:endParaRPr lang="en-US" sz="2400" dirty="0">
              <a:latin typeface="Dagny OT" panose="020B0504020201020104" pitchFamily="34" charset="0"/>
            </a:endParaRPr>
          </a:p>
          <a:p>
            <a:pPr marL="0" indent="0" algn="just">
              <a:lnSpc>
                <a:spcPct val="100000"/>
              </a:lnSpc>
              <a:buNone/>
            </a:pPr>
            <a:endParaRPr lang="en-US" sz="500" dirty="0">
              <a:latin typeface="Dagny OT" panose="020B0504020201020104" pitchFamily="34" charset="0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CA" sz="2400" dirty="0">
                <a:latin typeface="Dagny OT" panose="020B0504020201020104" pitchFamily="34" charset="0"/>
              </a:rPr>
              <a:t>A </a:t>
            </a:r>
            <a:r>
              <a:rPr lang="en-CA" sz="2400" b="1" dirty="0">
                <a:latin typeface="Dagny OT" panose="020B0504020201020104" pitchFamily="34" charset="0"/>
              </a:rPr>
              <a:t>system</a:t>
            </a:r>
            <a:r>
              <a:rPr lang="en-CA" sz="2400" dirty="0">
                <a:latin typeface="Dagny OT" panose="020B0504020201020104" pitchFamily="34" charset="0"/>
              </a:rPr>
              <a:t> is made up of </a:t>
            </a:r>
            <a:r>
              <a:rPr lang="en-CA" sz="2400" b="1" dirty="0">
                <a:latin typeface="Dagny OT" panose="020B0504020201020104" pitchFamily="34" charset="0"/>
              </a:rPr>
              <a:t>objects</a:t>
            </a:r>
            <a:r>
              <a:rPr lang="en-CA" sz="2400" dirty="0">
                <a:latin typeface="Dagny OT" panose="020B0504020201020104" pitchFamily="34" charset="0"/>
              </a:rPr>
              <a:t> with </a:t>
            </a:r>
            <a:r>
              <a:rPr lang="en-CA" sz="2400" b="1" dirty="0">
                <a:latin typeface="Dagny OT" panose="020B0504020201020104" pitchFamily="34" charset="0"/>
              </a:rPr>
              <a:t>properties</a:t>
            </a:r>
            <a:r>
              <a:rPr lang="en-CA" sz="2400" dirty="0">
                <a:latin typeface="Dagny OT" panose="020B0504020201020104" pitchFamily="34" charset="0"/>
              </a:rPr>
              <a:t> that potentially change over time. Within the system we perceive </a:t>
            </a:r>
            <a:r>
              <a:rPr lang="en-CA" sz="2400" b="1" dirty="0">
                <a:latin typeface="Dagny OT" panose="020B0504020201020104" pitchFamily="34" charset="0"/>
              </a:rPr>
              <a:t>actions</a:t>
            </a:r>
            <a:r>
              <a:rPr lang="en-CA" sz="2400" dirty="0">
                <a:latin typeface="Dagny OT" panose="020B0504020201020104" pitchFamily="34" charset="0"/>
              </a:rPr>
              <a:t> and </a:t>
            </a:r>
            <a:r>
              <a:rPr lang="en-CA" sz="2400" b="1" dirty="0">
                <a:latin typeface="Dagny OT" panose="020B0504020201020104" pitchFamily="34" charset="0"/>
              </a:rPr>
              <a:t>evolving</a:t>
            </a:r>
            <a:r>
              <a:rPr lang="en-CA" sz="2400" dirty="0">
                <a:latin typeface="Dagny OT" panose="020B0504020201020104" pitchFamily="34" charset="0"/>
              </a:rPr>
              <a:t> properties leading us to think in terms of </a:t>
            </a:r>
            <a:r>
              <a:rPr lang="en-CA" sz="2400" b="1" dirty="0">
                <a:latin typeface="Dagny OT" panose="020B0504020201020104" pitchFamily="34" charset="0"/>
              </a:rPr>
              <a:t>processes</a:t>
            </a:r>
            <a:r>
              <a:rPr lang="en-CA" sz="2400" dirty="0">
                <a:latin typeface="Dagny OT" panose="020B0504020201020104" pitchFamily="34" charset="0"/>
              </a:rPr>
              <a:t>. </a:t>
            </a:r>
            <a:endParaRPr lang="en-US" sz="2400" dirty="0">
              <a:latin typeface="Dagny OT" panose="020B05040202010201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9929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THINKING IN SYSTEMS TERMS</a:t>
            </a:r>
            <a:endParaRPr lang="en-US" sz="24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2400" b="1" dirty="0">
                <a:latin typeface="Dagny OT" panose="020B0504020201020104" pitchFamily="34" charset="0"/>
              </a:rPr>
              <a:t>Objects</a:t>
            </a:r>
            <a:r>
              <a:rPr lang="en-US" sz="2400" dirty="0">
                <a:latin typeface="Dagny OT" panose="020B0504020201020104" pitchFamily="34" charset="0"/>
              </a:rPr>
              <a:t> themselves have various properties.  Natural processes generate (or destroy) objects and may change the properties of these objects over time. </a:t>
            </a:r>
          </a:p>
          <a:p>
            <a:pPr marL="0" indent="0" algn="just">
              <a:lnSpc>
                <a:spcPct val="100000"/>
              </a:lnSpc>
              <a:buNone/>
            </a:pPr>
            <a:endParaRPr lang="en-US" sz="500" dirty="0">
              <a:latin typeface="Dagny OT" panose="020B0504020201020104" pitchFamily="34" charset="0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US" sz="2400" dirty="0">
                <a:latin typeface="Dagny OT" panose="020B0504020201020104" pitchFamily="34" charset="0"/>
              </a:rPr>
              <a:t>We </a:t>
            </a:r>
            <a:r>
              <a:rPr lang="en-US" sz="2400" b="1" dirty="0">
                <a:latin typeface="Dagny OT" panose="020B0504020201020104" pitchFamily="34" charset="0"/>
              </a:rPr>
              <a:t>observe</a:t>
            </a:r>
            <a:r>
              <a:rPr lang="en-US" sz="2400" dirty="0">
                <a:latin typeface="Dagny OT" panose="020B0504020201020104" pitchFamily="34" charset="0"/>
              </a:rPr>
              <a:t>, </a:t>
            </a:r>
            <a:r>
              <a:rPr lang="en-US" sz="2400" b="1" dirty="0">
                <a:latin typeface="Dagny OT" panose="020B0504020201020104" pitchFamily="34" charset="0"/>
              </a:rPr>
              <a:t>quantify</a:t>
            </a:r>
            <a:r>
              <a:rPr lang="en-US" sz="2400" dirty="0">
                <a:latin typeface="Dagny OT" panose="020B0504020201020104" pitchFamily="34" charset="0"/>
              </a:rPr>
              <a:t>, and </a:t>
            </a:r>
            <a:r>
              <a:rPr lang="en-US" sz="2400" b="1" dirty="0">
                <a:latin typeface="Dagny OT" panose="020B0504020201020104" pitchFamily="34" charset="0"/>
              </a:rPr>
              <a:t>record</a:t>
            </a:r>
            <a:r>
              <a:rPr lang="en-US" sz="2400" dirty="0">
                <a:latin typeface="Dagny OT" panose="020B0504020201020104" pitchFamily="34" charset="0"/>
              </a:rPr>
              <a:t> particular values of these properties at particular points in time.</a:t>
            </a:r>
          </a:p>
          <a:p>
            <a:pPr marL="0" indent="0" algn="just">
              <a:lnSpc>
                <a:spcPct val="100000"/>
              </a:lnSpc>
              <a:buNone/>
            </a:pPr>
            <a:r>
              <a:rPr lang="en-US" sz="1000" dirty="0">
                <a:latin typeface="Dagny OT" panose="020B0504020201020104" pitchFamily="34" charset="0"/>
              </a:rPr>
              <a:t> </a:t>
            </a:r>
            <a:endParaRPr lang="en-US" sz="500" dirty="0">
              <a:latin typeface="Dagny OT" panose="020B0504020201020104" pitchFamily="34" charset="0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US" sz="2400" dirty="0">
                <a:latin typeface="Dagny OT" panose="020B0504020201020104" pitchFamily="34" charset="0"/>
              </a:rPr>
              <a:t>This generates data points, capturing the </a:t>
            </a:r>
            <a:r>
              <a:rPr lang="en-US" sz="2400" b="1" dirty="0">
                <a:latin typeface="Dagny OT" panose="020B0504020201020104" pitchFamily="34" charset="0"/>
              </a:rPr>
              <a:t>underlying reality </a:t>
            </a:r>
            <a:r>
              <a:rPr lang="en-US" sz="2400" dirty="0">
                <a:latin typeface="Dagny OT" panose="020B0504020201020104" pitchFamily="34" charset="0"/>
              </a:rPr>
              <a:t>to some degree of </a:t>
            </a:r>
            <a:r>
              <a:rPr lang="en-US" sz="2400" b="1" dirty="0">
                <a:latin typeface="Dagny OT" panose="020B0504020201020104" pitchFamily="34" charset="0"/>
              </a:rPr>
              <a:t>accuracy</a:t>
            </a:r>
            <a:r>
              <a:rPr lang="en-US" sz="2400" dirty="0">
                <a:latin typeface="Dagny OT" panose="020B0504020201020104" pitchFamily="34" charset="0"/>
              </a:rPr>
              <a:t> and </a:t>
            </a:r>
            <a:r>
              <a:rPr lang="en-US" sz="2400" b="1" dirty="0">
                <a:latin typeface="Dagny OT" panose="020B0504020201020104" pitchFamily="34" charset="0"/>
              </a:rPr>
              <a:t>error</a:t>
            </a:r>
            <a:r>
              <a:rPr lang="en-US" sz="2400" dirty="0">
                <a:latin typeface="Dagny OT" panose="020B0504020201020104" pitchFamily="34" charset="0"/>
              </a:rPr>
              <a:t> (biased or unbiased).</a:t>
            </a:r>
          </a:p>
        </p:txBody>
      </p:sp>
    </p:spTree>
    <p:extLst>
      <p:ext uri="{BB962C8B-B14F-4D97-AF65-F5344CB8AC3E}">
        <p14:creationId xmlns:p14="http://schemas.microsoft.com/office/powerpoint/2010/main" val="759015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IDENTIFYING GAPS IN KNOWLEDGE</a:t>
            </a:r>
            <a:endParaRPr lang="en-US" sz="24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2400" dirty="0">
                <a:latin typeface="Dagny OT" panose="020B0504020201020104" pitchFamily="34" charset="0"/>
              </a:rPr>
              <a:t>A </a:t>
            </a:r>
            <a:r>
              <a:rPr lang="en-US" sz="2400" b="1" dirty="0">
                <a:latin typeface="Dagny OT" panose="020B0504020201020104" pitchFamily="34" charset="0"/>
              </a:rPr>
              <a:t>gap in knowledge </a:t>
            </a:r>
            <a:r>
              <a:rPr lang="en-US" sz="2400" dirty="0">
                <a:latin typeface="Dagny OT" panose="020B0504020201020104" pitchFamily="34" charset="0"/>
              </a:rPr>
              <a:t>is identified when we realize that what we thought we knew about a system proves incomplete (or false).  </a:t>
            </a:r>
          </a:p>
          <a:p>
            <a:pPr algn="just">
              <a:lnSpc>
                <a:spcPct val="100000"/>
              </a:lnSpc>
            </a:pPr>
            <a:endParaRPr lang="en-US" sz="500" dirty="0">
              <a:latin typeface="Dagny OT" panose="020B0504020201020104" pitchFamily="34" charset="0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US" sz="2400" dirty="0">
                <a:latin typeface="Dagny OT" panose="020B0504020201020104" pitchFamily="34" charset="0"/>
              </a:rPr>
              <a:t>This might happen repeatedly, at any moment in the process:</a:t>
            </a:r>
          </a:p>
          <a:p>
            <a:pPr lvl="1" algn="just">
              <a:lnSpc>
                <a:spcPct val="100000"/>
              </a:lnSpc>
              <a:buFont typeface="Wingdings" pitchFamily="2" charset="2"/>
              <a:buChar char="§"/>
            </a:pPr>
            <a:r>
              <a:rPr lang="en-US" i="0" dirty="0">
                <a:latin typeface="Dagny OT" panose="020B0504020201020104" pitchFamily="34" charset="0"/>
              </a:rPr>
              <a:t>data cleaning</a:t>
            </a:r>
          </a:p>
          <a:p>
            <a:pPr lvl="1" algn="just">
              <a:lnSpc>
                <a:spcPct val="100000"/>
              </a:lnSpc>
              <a:buFont typeface="Wingdings" pitchFamily="2" charset="2"/>
              <a:buChar char="§"/>
            </a:pPr>
            <a:r>
              <a:rPr lang="en-US" i="0" dirty="0">
                <a:latin typeface="Dagny OT" panose="020B0504020201020104" pitchFamily="34" charset="0"/>
              </a:rPr>
              <a:t>data consolidation</a:t>
            </a:r>
          </a:p>
          <a:p>
            <a:pPr lvl="1" algn="just">
              <a:lnSpc>
                <a:spcPct val="100000"/>
              </a:lnSpc>
              <a:buFont typeface="Wingdings" pitchFamily="2" charset="2"/>
              <a:buChar char="§"/>
            </a:pPr>
            <a:r>
              <a:rPr lang="en-US" i="0" dirty="0">
                <a:latin typeface="Dagny OT" panose="020B0504020201020104" pitchFamily="34" charset="0"/>
              </a:rPr>
              <a:t>data analysis</a:t>
            </a:r>
          </a:p>
          <a:p>
            <a:pPr marL="0" indent="0" algn="just">
              <a:lnSpc>
                <a:spcPct val="100000"/>
              </a:lnSpc>
              <a:buNone/>
            </a:pPr>
            <a:endParaRPr lang="en-US" sz="500" dirty="0">
              <a:latin typeface="Dagny OT" panose="020B0504020201020104" pitchFamily="34" charset="0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US" sz="2400" dirty="0">
                <a:latin typeface="Dagny OT" panose="020B0504020201020104" pitchFamily="34" charset="0"/>
              </a:rPr>
              <a:t>The solution is to be flexible. When faced with such a gap, </a:t>
            </a:r>
            <a:r>
              <a:rPr lang="en-US" sz="2400" b="1" dirty="0">
                <a:latin typeface="Dagny OT" panose="020B0504020201020104" pitchFamily="34" charset="0"/>
              </a:rPr>
              <a:t>go back</a:t>
            </a:r>
            <a:r>
              <a:rPr lang="en-US" sz="2400" dirty="0">
                <a:latin typeface="Dagny OT" panose="020B0504020201020104" pitchFamily="34" charset="0"/>
              </a:rPr>
              <a:t>,</a:t>
            </a:r>
            <a:r>
              <a:rPr lang="en-US" sz="2400" b="1" dirty="0">
                <a:latin typeface="Dagny OT" panose="020B0504020201020104" pitchFamily="34" charset="0"/>
              </a:rPr>
              <a:t> ask questions</a:t>
            </a:r>
            <a:r>
              <a:rPr lang="en-US" sz="2400" dirty="0">
                <a:latin typeface="Dagny OT" panose="020B0504020201020104" pitchFamily="34" charset="0"/>
              </a:rPr>
              <a:t>, and</a:t>
            </a:r>
            <a:r>
              <a:rPr lang="en-US" sz="2400" b="1" dirty="0">
                <a:latin typeface="Dagny OT" panose="020B0504020201020104" pitchFamily="34" charset="0"/>
              </a:rPr>
              <a:t> modify the system representation</a:t>
            </a:r>
            <a:r>
              <a:rPr lang="en-US" sz="2400" dirty="0">
                <a:latin typeface="Dagny OT" panose="020B0504020201020104" pitchFamily="34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159118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CONCEPTUAL MODELING</a:t>
            </a:r>
            <a:endParaRPr lang="en-US" sz="24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b="1" dirty="0">
                <a:latin typeface="Dagny OT" panose="020B0504020201020104" pitchFamily="34" charset="0"/>
              </a:rPr>
              <a:t>Exercise:</a:t>
            </a:r>
          </a:p>
          <a:p>
            <a:pPr lvl="1" algn="just">
              <a:buFont typeface="Wingdings" pitchFamily="2" charset="2"/>
              <a:buChar char="§"/>
            </a:pPr>
            <a:r>
              <a:rPr lang="en-US" i="0" dirty="0">
                <a:latin typeface="Dagny OT" panose="020B0504020201020104" pitchFamily="34" charset="0"/>
              </a:rPr>
              <a:t>an acquaintance has just set foot in your living space for the first time </a:t>
            </a:r>
          </a:p>
          <a:p>
            <a:pPr lvl="1" algn="just">
              <a:buFont typeface="Wingdings" pitchFamily="2" charset="2"/>
              <a:buChar char="§"/>
            </a:pPr>
            <a:r>
              <a:rPr lang="en-US" i="0" dirty="0">
                <a:latin typeface="Dagny OT" panose="020B0504020201020104" pitchFamily="34" charset="0"/>
              </a:rPr>
              <a:t>you are on the phone with them but not currently at home</a:t>
            </a:r>
          </a:p>
          <a:p>
            <a:pPr lvl="1" algn="just">
              <a:buFont typeface="Wingdings" pitchFamily="2" charset="2"/>
              <a:buChar char="§"/>
            </a:pPr>
            <a:r>
              <a:rPr lang="en-US" i="0" dirty="0">
                <a:latin typeface="Dagny OT" panose="020B0504020201020104" pitchFamily="34" charset="0"/>
              </a:rPr>
              <a:t>explain to them how to go about changing a breaker</a:t>
            </a:r>
          </a:p>
          <a:p>
            <a:pPr lvl="1" algn="just">
              <a:buFont typeface="Wingdings" pitchFamily="2" charset="2"/>
              <a:buChar char="§"/>
            </a:pPr>
            <a:r>
              <a:rPr lang="en-US" i="0" dirty="0">
                <a:latin typeface="Dagny OT" panose="020B0504020201020104" pitchFamily="34" charset="0"/>
              </a:rPr>
              <a:t>(how would you do so if the acquaintance was visually impaired?)</a:t>
            </a:r>
          </a:p>
          <a:p>
            <a:endParaRPr lang="en-US" sz="500" dirty="0">
              <a:latin typeface="Dagny OT" panose="020B0504020201020104" pitchFamily="34" charset="0"/>
            </a:endParaRPr>
          </a:p>
          <a:p>
            <a:pPr marL="0" indent="0">
              <a:buNone/>
            </a:pPr>
            <a:r>
              <a:rPr lang="en-US" sz="2400" b="1" dirty="0">
                <a:latin typeface="Dagny OT" panose="020B0504020201020104" pitchFamily="34" charset="0"/>
              </a:rPr>
              <a:t>Conceptual models </a:t>
            </a:r>
            <a:r>
              <a:rPr lang="en-US" sz="2400" dirty="0">
                <a:latin typeface="Dagny OT" panose="020B0504020201020104" pitchFamily="34" charset="0"/>
              </a:rPr>
              <a:t>are built using methodical investigation tools</a:t>
            </a:r>
          </a:p>
          <a:p>
            <a:pPr lvl="1">
              <a:buFont typeface="Wingdings" pitchFamily="2" charset="2"/>
              <a:buChar char="§"/>
            </a:pPr>
            <a:r>
              <a:rPr lang="en-US" i="0" dirty="0">
                <a:latin typeface="Dagny OT" panose="020B0504020201020104" pitchFamily="34" charset="0"/>
              </a:rPr>
              <a:t>diagrams</a:t>
            </a:r>
          </a:p>
          <a:p>
            <a:pPr lvl="1">
              <a:buFont typeface="Wingdings" pitchFamily="2" charset="2"/>
              <a:buChar char="§"/>
            </a:pPr>
            <a:r>
              <a:rPr lang="en-US" i="0" dirty="0">
                <a:latin typeface="Dagny OT" panose="020B0504020201020104" pitchFamily="34" charset="0"/>
              </a:rPr>
              <a:t>structured interviews</a:t>
            </a:r>
          </a:p>
          <a:p>
            <a:pPr lvl="1">
              <a:buFont typeface="Wingdings" pitchFamily="2" charset="2"/>
              <a:buChar char="§"/>
            </a:pPr>
            <a:r>
              <a:rPr lang="en-US" i="0" dirty="0">
                <a:latin typeface="Dagny OT" panose="020B0504020201020104" pitchFamily="34" charset="0"/>
              </a:rPr>
              <a:t>structured descriptions</a:t>
            </a:r>
          </a:p>
          <a:p>
            <a:pPr lvl="1">
              <a:buFont typeface="Wingdings" pitchFamily="2" charset="2"/>
              <a:buChar char="§"/>
            </a:pPr>
            <a:r>
              <a:rPr lang="en-US" i="0" dirty="0">
                <a:latin typeface="Dagny OT" panose="020B0504020201020104" pitchFamily="34" charset="0"/>
              </a:rPr>
              <a:t>etc.</a:t>
            </a:r>
          </a:p>
        </p:txBody>
      </p:sp>
    </p:spTree>
    <p:extLst>
      <p:ext uri="{BB962C8B-B14F-4D97-AF65-F5344CB8AC3E}">
        <p14:creationId xmlns:p14="http://schemas.microsoft.com/office/powerpoint/2010/main" val="788853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RELATING THE DATA TO THE SYSTEM</a:t>
            </a:r>
            <a:endParaRPr lang="en-US" sz="24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2400" dirty="0">
                <a:latin typeface="Dagny OT" panose="020B0504020201020104" pitchFamily="34" charset="0"/>
              </a:rPr>
              <a:t>Is the data which has been collected and analyzed going to be of any use when it comes to understanding the system? </a:t>
            </a:r>
          </a:p>
          <a:p>
            <a:pPr algn="just">
              <a:lnSpc>
                <a:spcPct val="100000"/>
              </a:lnSpc>
            </a:pPr>
            <a:endParaRPr lang="en-US" sz="500" dirty="0">
              <a:latin typeface="Dagny OT" panose="020B0504020201020104" pitchFamily="34" charset="0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US" sz="2400" dirty="0">
                <a:latin typeface="Dagny OT" panose="020B0504020201020104" pitchFamily="34" charset="0"/>
              </a:rPr>
              <a:t>This question can only be answered if we understand:</a:t>
            </a:r>
          </a:p>
          <a:p>
            <a:pPr lvl="1" algn="just">
              <a:lnSpc>
                <a:spcPct val="100000"/>
              </a:lnSpc>
              <a:buFont typeface="Wingdings" pitchFamily="2" charset="2"/>
              <a:buChar char="§"/>
            </a:pPr>
            <a:r>
              <a:rPr lang="en-US" i="0" dirty="0">
                <a:latin typeface="Dagny OT" panose="020B0504020201020104" pitchFamily="34" charset="0"/>
              </a:rPr>
              <a:t>how the data is</a:t>
            </a:r>
            <a:r>
              <a:rPr lang="en-US" b="1" i="0" dirty="0">
                <a:latin typeface="Dagny OT" panose="020B0504020201020104" pitchFamily="34" charset="0"/>
              </a:rPr>
              <a:t> collected</a:t>
            </a:r>
          </a:p>
          <a:p>
            <a:pPr lvl="1" algn="just">
              <a:lnSpc>
                <a:spcPct val="100000"/>
              </a:lnSpc>
              <a:buFont typeface="Wingdings" pitchFamily="2" charset="2"/>
              <a:buChar char="§"/>
            </a:pPr>
            <a:r>
              <a:rPr lang="en-US" i="0" dirty="0">
                <a:latin typeface="Dagny OT" panose="020B0504020201020104" pitchFamily="34" charset="0"/>
              </a:rPr>
              <a:t>the </a:t>
            </a:r>
            <a:r>
              <a:rPr lang="en-US" b="1" i="0" dirty="0">
                <a:latin typeface="Dagny OT" panose="020B0504020201020104" pitchFamily="34" charset="0"/>
              </a:rPr>
              <a:t>approximate nature </a:t>
            </a:r>
            <a:r>
              <a:rPr lang="en-US" i="0" dirty="0">
                <a:latin typeface="Dagny OT" panose="020B0504020201020104" pitchFamily="34" charset="0"/>
              </a:rPr>
              <a:t>of both data and system</a:t>
            </a:r>
          </a:p>
          <a:p>
            <a:pPr lvl="1" algn="just">
              <a:lnSpc>
                <a:spcPct val="100000"/>
              </a:lnSpc>
              <a:buFont typeface="Wingdings" pitchFamily="2" charset="2"/>
              <a:buChar char="§"/>
            </a:pPr>
            <a:r>
              <a:rPr lang="en-US" i="0" dirty="0">
                <a:latin typeface="Dagny OT" panose="020B0504020201020104" pitchFamily="34" charset="0"/>
              </a:rPr>
              <a:t>what the data </a:t>
            </a:r>
            <a:r>
              <a:rPr lang="en-US" b="1" i="0" dirty="0">
                <a:latin typeface="Dagny OT" panose="020B0504020201020104" pitchFamily="34" charset="0"/>
              </a:rPr>
              <a:t>represents</a:t>
            </a:r>
            <a:r>
              <a:rPr lang="en-US" i="0" dirty="0">
                <a:latin typeface="Dagny OT" panose="020B0504020201020104" pitchFamily="34" charset="0"/>
              </a:rPr>
              <a:t> (observations and features)</a:t>
            </a:r>
          </a:p>
          <a:p>
            <a:pPr algn="just">
              <a:lnSpc>
                <a:spcPct val="100000"/>
              </a:lnSpc>
            </a:pPr>
            <a:endParaRPr lang="en-US" sz="500" dirty="0">
              <a:latin typeface="Dagny OT" panose="020B0504020201020104" pitchFamily="34" charset="0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US" sz="2400" dirty="0">
                <a:latin typeface="Dagny OT" panose="020B0504020201020104" pitchFamily="34" charset="0"/>
              </a:rPr>
              <a:t>Is the combination of system and data </a:t>
            </a:r>
            <a:r>
              <a:rPr lang="en-US" sz="2400" b="1" dirty="0">
                <a:latin typeface="Dagny OT" panose="020B0504020201020104" pitchFamily="34" charset="0"/>
              </a:rPr>
              <a:t>sufficient</a:t>
            </a:r>
            <a:r>
              <a:rPr lang="en-US" sz="2400" dirty="0">
                <a:latin typeface="Dagny OT" panose="020B0504020201020104" pitchFamily="34" charset="0"/>
              </a:rPr>
              <a:t> to understand the aspects of the </a:t>
            </a:r>
            <a:r>
              <a:rPr lang="en-US" sz="2400" dirty="0"/>
              <a:t>world under consideration?</a:t>
            </a:r>
          </a:p>
        </p:txBody>
      </p:sp>
    </p:spTree>
    <p:extLst>
      <p:ext uri="{BB962C8B-B14F-4D97-AF65-F5344CB8AC3E}">
        <p14:creationId xmlns:p14="http://schemas.microsoft.com/office/powerpoint/2010/main" val="1553031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5">
            <a:extLst>
              <a:ext uri="{FF2B5EF4-FFF2-40B4-BE49-F238E27FC236}">
                <a16:creationId xmlns:a16="http://schemas.microsoft.com/office/drawing/2014/main" id="{08700D07-6FF4-804E-A0AE-68F9F14C1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ANALYSIS PLAN OVERVIEW</a:t>
            </a:r>
            <a:endParaRPr lang="en-US" sz="24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CA" sz="2400" dirty="0">
                <a:latin typeface="Dagny OT" panose="020B0504020201020104" pitchFamily="34" charset="77"/>
              </a:rPr>
              <a:t>Formulate research questions/hypotheses</a:t>
            </a:r>
          </a:p>
          <a:p>
            <a:pPr marL="0" indent="0">
              <a:buNone/>
            </a:pPr>
            <a:endParaRPr lang="en-CA" sz="500" dirty="0">
              <a:latin typeface="Dagny OT" panose="020B0504020201020104" pitchFamily="34" charset="77"/>
            </a:endParaRPr>
          </a:p>
          <a:p>
            <a:pPr marL="0" indent="0">
              <a:buNone/>
            </a:pPr>
            <a:r>
              <a:rPr lang="en-CA" sz="2400" dirty="0">
                <a:latin typeface="Dagny OT" panose="020B0504020201020104" pitchFamily="34" charset="77"/>
              </a:rPr>
              <a:t>Identify necessary (and available) datasets</a:t>
            </a:r>
          </a:p>
          <a:p>
            <a:pPr marL="0" indent="0">
              <a:buNone/>
            </a:pPr>
            <a:endParaRPr lang="en-CA" sz="500" dirty="0">
              <a:latin typeface="Dagny OT" panose="020B0504020201020104" pitchFamily="34" charset="77"/>
            </a:endParaRPr>
          </a:p>
          <a:p>
            <a:pPr marL="0" indent="0">
              <a:buNone/>
            </a:pPr>
            <a:r>
              <a:rPr lang="en-CA" sz="2400" dirty="0">
                <a:latin typeface="Dagny OT" panose="020B0504020201020104" pitchFamily="34" charset="77"/>
              </a:rPr>
              <a:t>Establish inclusion/exclusion criteria for records/observations</a:t>
            </a:r>
          </a:p>
          <a:p>
            <a:pPr marL="0" indent="0">
              <a:buNone/>
            </a:pPr>
            <a:endParaRPr lang="en-CA" sz="500" dirty="0">
              <a:latin typeface="Dagny OT" panose="020B0504020201020104" pitchFamily="34" charset="77"/>
            </a:endParaRPr>
          </a:p>
          <a:p>
            <a:pPr marL="0" indent="0">
              <a:buNone/>
            </a:pPr>
            <a:r>
              <a:rPr lang="en-CA" sz="2400" dirty="0">
                <a:latin typeface="Dagny OT" panose="020B0504020201020104" pitchFamily="34" charset="77"/>
              </a:rPr>
              <a:t>Select variables for use in the analyses</a:t>
            </a:r>
          </a:p>
          <a:p>
            <a:pPr marL="0" indent="0">
              <a:buNone/>
            </a:pPr>
            <a:endParaRPr lang="en-CA" sz="500" dirty="0">
              <a:latin typeface="Dagny OT" panose="020B0504020201020104" pitchFamily="34" charset="77"/>
            </a:endParaRPr>
          </a:p>
          <a:p>
            <a:pPr marL="0" indent="0">
              <a:buNone/>
            </a:pPr>
            <a:r>
              <a:rPr lang="en-CA" sz="2400" dirty="0">
                <a:latin typeface="Dagny OT" panose="020B0504020201020104" pitchFamily="34" charset="77"/>
              </a:rPr>
              <a:t>Chose statistical methods and software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1BA6AA9-4744-F04D-978B-33B4E5D90CE3}"/>
              </a:ext>
            </a:extLst>
          </p:cNvPr>
          <p:cNvSpPr/>
          <p:nvPr/>
        </p:nvSpPr>
        <p:spPr>
          <a:xfrm>
            <a:off x="4724401" y="0"/>
            <a:ext cx="74676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>
                <a:solidFill>
                  <a:srgbClr val="232323"/>
                </a:solidFill>
                <a:latin typeface="Dagny OT" panose="020B0504020201020104" pitchFamily="34" charset="77"/>
                <a:ea typeface="Helvetica Light" charset="0"/>
                <a:cs typeface="Helvetica Light" charset="0"/>
              </a:rPr>
              <a:t>[CDC, Creating an Analysis Plan]</a:t>
            </a:r>
            <a:endParaRPr lang="en-US" sz="1400" dirty="0">
              <a:latin typeface="Dagny OT" panose="020B0504020201020104" pitchFamily="34" charset="77"/>
              <a:ea typeface="Helvetica Light" charset="0"/>
              <a:cs typeface="Helvetica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4717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4420271" y="3640234"/>
            <a:ext cx="3512565" cy="2677656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323232"/>
                </a:solidFill>
                <a:latin typeface="Dagny OT" panose="020B0504020201020104" pitchFamily="34" charset="0"/>
                <a:ea typeface="Helvetica Light" charset="0"/>
                <a:cs typeface="Helvetica Light" charset="0"/>
              </a:rPr>
              <a:t>Identification of details relevant to </a:t>
            </a:r>
            <a:r>
              <a:rPr lang="en-US" sz="2800" b="1" dirty="0">
                <a:solidFill>
                  <a:srgbClr val="323232"/>
                </a:solidFill>
                <a:latin typeface="Dagny OT" panose="020B0504020201020104" pitchFamily="34" charset="0"/>
                <a:ea typeface="Helvetica Light" charset="0"/>
                <a:cs typeface="Helvetica Light" charset="0"/>
              </a:rPr>
              <a:t>description</a:t>
            </a:r>
            <a:r>
              <a:rPr lang="en-US" sz="2800" dirty="0">
                <a:solidFill>
                  <a:srgbClr val="323232"/>
                </a:solidFill>
                <a:latin typeface="Dagny OT" panose="020B0504020201020104" pitchFamily="34" charset="0"/>
                <a:ea typeface="Helvetica Light" charset="0"/>
                <a:cs typeface="Helvetica Light" charset="0"/>
              </a:rPr>
              <a:t> and </a:t>
            </a:r>
            <a:r>
              <a:rPr lang="en-US" sz="2800" b="1" dirty="0">
                <a:solidFill>
                  <a:srgbClr val="323232"/>
                </a:solidFill>
                <a:latin typeface="Dagny OT" panose="020B0504020201020104" pitchFamily="34" charset="0"/>
                <a:ea typeface="Helvetica Light" charset="0"/>
                <a:cs typeface="Helvetica Light" charset="0"/>
              </a:rPr>
              <a:t>translation</a:t>
            </a:r>
            <a:r>
              <a:rPr lang="en-US" sz="2800" dirty="0">
                <a:solidFill>
                  <a:srgbClr val="323232"/>
                </a:solidFill>
                <a:latin typeface="Dagny OT" panose="020B0504020201020104" pitchFamily="34" charset="0"/>
                <a:ea typeface="Helvetica Light" charset="0"/>
                <a:cs typeface="Helvetica Light" charset="0"/>
              </a:rPr>
              <a:t> of real-world objects into model variables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A15832F-BFF0-4E1C-91E2-308ABB05217F}"/>
              </a:ext>
            </a:extLst>
          </p:cNvPr>
          <p:cNvPicPr>
            <a:picLocks noGrp="1" noChangeAspect="1" noChangeArrowheads="1"/>
          </p:cNvPicPr>
          <p:nvPr>
            <p:ph idx="4294967295"/>
          </p:nvPr>
        </p:nvPicPr>
        <p:blipFill>
          <a:blip r:embed="rId2"/>
          <a:srcRect/>
          <a:stretch/>
        </p:blipFill>
        <p:spPr bwMode="auto">
          <a:xfrm>
            <a:off x="1169376" y="947594"/>
            <a:ext cx="9559924" cy="4779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105247" y="878305"/>
            <a:ext cx="3349069" cy="52322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323232"/>
                </a:solidFill>
                <a:latin typeface="Dagny OT" panose="020B0504020201020104" pitchFamily="34" charset="0"/>
                <a:ea typeface="Helvetica Light" charset="0"/>
                <a:cs typeface="Helvetica Light" charset="0"/>
              </a:rPr>
              <a:t>Real World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381152" y="947594"/>
            <a:ext cx="2166886" cy="52322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323232"/>
                </a:solidFill>
                <a:latin typeface="Dagny OT" panose="020B0504020201020104" pitchFamily="34" charset="0"/>
                <a:ea typeface="Helvetica Light" charset="0"/>
                <a:cs typeface="Helvetica Light" charset="0"/>
              </a:rPr>
              <a:t>Model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071086" y="2651482"/>
            <a:ext cx="2091713" cy="52322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323232"/>
                </a:solidFill>
                <a:latin typeface="Dagny OT" panose="020B0504020201020104" pitchFamily="34" charset="0"/>
              </a:rPr>
              <a:t>Theory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8367" y="1546150"/>
            <a:ext cx="3755366" cy="420651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318861" y="2968"/>
            <a:ext cx="58731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tx2"/>
                </a:solidFill>
                <a:latin typeface="Dagny OT" panose="020B0504020201020104" pitchFamily="34" charset="0"/>
              </a:rPr>
              <a:t>[</a:t>
            </a:r>
            <a:r>
              <a:rPr lang="en-US" sz="1400" dirty="0">
                <a:latin typeface="Dagny OT" panose="020B0504020201020104" pitchFamily="34" charset="0"/>
                <a:hlinkClick r:id="rId4"/>
              </a:rPr>
              <a:t>http://dailycatdrawings.tumblr.com</a:t>
            </a:r>
            <a:r>
              <a:rPr lang="en-US" sz="1400" dirty="0">
                <a:solidFill>
                  <a:schemeClr val="tx2"/>
                </a:solidFill>
                <a:latin typeface="Dagny OT" panose="020B0504020201020104" pitchFamily="34" charset="0"/>
              </a:rPr>
              <a:t>; #309]</a:t>
            </a:r>
          </a:p>
        </p:txBody>
      </p:sp>
    </p:spTree>
    <p:extLst>
      <p:ext uri="{BB962C8B-B14F-4D97-AF65-F5344CB8AC3E}">
        <p14:creationId xmlns:p14="http://schemas.microsoft.com/office/powerpoint/2010/main" val="744637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MODELS IN GENERAL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4C8BA6-0505-4DA0-9E81-7EDFDE2251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lnSpc>
                <a:spcPct val="100000"/>
              </a:lnSpc>
              <a:buNone/>
            </a:pPr>
            <a:r>
              <a:rPr lang="en-CA" b="1" dirty="0">
                <a:latin typeface="Dagny OT" panose="020B0504020201020104" pitchFamily="34" charset="0"/>
              </a:rPr>
              <a:t>First principles modeling</a:t>
            </a:r>
          </a:p>
          <a:p>
            <a:pPr lvl="1" algn="just">
              <a:lnSpc>
                <a:spcPct val="100000"/>
              </a:lnSpc>
              <a:buFont typeface="Wingdings" pitchFamily="2" charset="2"/>
              <a:buChar char="§"/>
            </a:pPr>
            <a:r>
              <a:rPr lang="en-CA" i="0" dirty="0">
                <a:latin typeface="Dagny OT" panose="020B0504020201020104" pitchFamily="34" charset="0"/>
              </a:rPr>
              <a:t>examine a system</a:t>
            </a:r>
          </a:p>
          <a:p>
            <a:pPr lvl="1" algn="just">
              <a:lnSpc>
                <a:spcPct val="100000"/>
              </a:lnSpc>
              <a:buFont typeface="Wingdings" pitchFamily="2" charset="2"/>
              <a:buChar char="§"/>
            </a:pPr>
            <a:r>
              <a:rPr lang="en-CA" i="0" dirty="0">
                <a:latin typeface="Dagny OT" panose="020B0504020201020104" pitchFamily="34" charset="0"/>
              </a:rPr>
              <a:t>write down a set of rules/equations that describe the essence of the system</a:t>
            </a:r>
          </a:p>
          <a:p>
            <a:pPr lvl="1" algn="just">
              <a:lnSpc>
                <a:spcPct val="100000"/>
              </a:lnSpc>
              <a:buFont typeface="Wingdings" pitchFamily="2" charset="2"/>
              <a:buChar char="§"/>
            </a:pPr>
            <a:r>
              <a:rPr lang="en-CA" i="0" dirty="0">
                <a:latin typeface="Dagny OT" panose="020B0504020201020104" pitchFamily="34" charset="0"/>
              </a:rPr>
              <a:t>ignore complicating details that are “less” important </a:t>
            </a:r>
          </a:p>
          <a:p>
            <a:pPr algn="just">
              <a:lnSpc>
                <a:spcPct val="100000"/>
              </a:lnSpc>
            </a:pPr>
            <a:endParaRPr lang="en-CA" sz="500" dirty="0">
              <a:latin typeface="Dagny OT" panose="020B0504020201020104" pitchFamily="34" charset="0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CA" b="1" dirty="0">
                <a:latin typeface="Dagny OT" panose="020B0504020201020104" pitchFamily="34" charset="0"/>
              </a:rPr>
              <a:t>Statistical modeling</a:t>
            </a:r>
          </a:p>
          <a:p>
            <a:pPr lvl="1" algn="just">
              <a:lnSpc>
                <a:spcPct val="100000"/>
              </a:lnSpc>
              <a:buFont typeface="Wingdings" pitchFamily="2" charset="2"/>
              <a:buChar char="§"/>
            </a:pPr>
            <a:r>
              <a:rPr lang="en-CA" i="0" dirty="0">
                <a:latin typeface="Dagny OT" panose="020B0504020201020104" pitchFamily="34" charset="0"/>
              </a:rPr>
              <a:t>typically a set of equations with parameters</a:t>
            </a:r>
          </a:p>
          <a:p>
            <a:pPr lvl="1" algn="just">
              <a:lnSpc>
                <a:spcPct val="100000"/>
              </a:lnSpc>
              <a:buFont typeface="Wingdings" pitchFamily="2" charset="2"/>
              <a:buChar char="§"/>
            </a:pPr>
            <a:r>
              <a:rPr lang="en-CA" i="0" dirty="0">
                <a:latin typeface="Dagny OT" panose="020B0504020201020104" pitchFamily="34" charset="0"/>
              </a:rPr>
              <a:t>parameters are learned (model is “trained”) using multiple data observations    </a:t>
            </a:r>
          </a:p>
          <a:p>
            <a:pPr lvl="1" algn="just">
              <a:lnSpc>
                <a:spcPct val="100000"/>
              </a:lnSpc>
              <a:buFont typeface="Wingdings" pitchFamily="2" charset="2"/>
              <a:buChar char="§"/>
            </a:pPr>
            <a:r>
              <a:rPr lang="en-CA" i="0" dirty="0">
                <a:latin typeface="Dagny OT" panose="020B0504020201020104" pitchFamily="34" charset="0"/>
              </a:rPr>
              <a:t>data sample vs. population</a:t>
            </a:r>
          </a:p>
        </p:txBody>
      </p:sp>
    </p:spTree>
    <p:extLst>
      <p:ext uri="{BB962C8B-B14F-4D97-AF65-F5344CB8AC3E}">
        <p14:creationId xmlns:p14="http://schemas.microsoft.com/office/powerpoint/2010/main" val="580563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183684-5F7F-4300-82B6-5086BDB3E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/>
              <a:t>**MODELING HEURISTICS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8BBF26-41DF-4D07-8DEC-2FFDCAD3BB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 algn="just">
              <a:lnSpc>
                <a:spcPct val="110000"/>
              </a:lnSpc>
              <a:buNone/>
            </a:pPr>
            <a:r>
              <a:rPr lang="en-CA" dirty="0">
                <a:latin typeface="Dagny OT" panose="020B0504020201020104" pitchFamily="34" charset="0"/>
              </a:rPr>
              <a:t>In a sense, modeling is a </a:t>
            </a:r>
            <a:r>
              <a:rPr lang="en-CA" b="1" dirty="0">
                <a:latin typeface="Dagny OT" panose="020B0504020201020104" pitchFamily="34" charset="0"/>
              </a:rPr>
              <a:t>straightforward</a:t>
            </a:r>
            <a:r>
              <a:rPr lang="en-CA" dirty="0">
                <a:latin typeface="Dagny OT" panose="020B0504020201020104" pitchFamily="34" charset="0"/>
              </a:rPr>
              <a:t> (and </a:t>
            </a:r>
            <a:r>
              <a:rPr lang="en-CA" b="1" dirty="0">
                <a:latin typeface="Dagny OT" panose="020B0504020201020104" pitchFamily="34" charset="0"/>
              </a:rPr>
              <a:t>formulaic</a:t>
            </a:r>
            <a:r>
              <a:rPr lang="en-CA" dirty="0">
                <a:latin typeface="Dagny OT" panose="020B0504020201020104" pitchFamily="34" charset="0"/>
              </a:rPr>
              <a:t>?) process, guided by </a:t>
            </a:r>
            <a:r>
              <a:rPr lang="en-CA" b="1" dirty="0">
                <a:latin typeface="Dagny OT" panose="020B0504020201020104" pitchFamily="34" charset="0"/>
              </a:rPr>
              <a:t>intuition</a:t>
            </a:r>
            <a:r>
              <a:rPr lang="en-CA" dirty="0">
                <a:latin typeface="Dagny OT" panose="020B0504020201020104" pitchFamily="34" charset="0"/>
              </a:rPr>
              <a:t> and </a:t>
            </a:r>
            <a:r>
              <a:rPr lang="en-CA" b="1" dirty="0">
                <a:latin typeface="Dagny OT" panose="020B0504020201020104" pitchFamily="34" charset="0"/>
              </a:rPr>
              <a:t>experience</a:t>
            </a:r>
            <a:r>
              <a:rPr lang="en-CA" dirty="0">
                <a:latin typeface="Dagny OT" panose="020B0504020201020104" pitchFamily="34" charset="0"/>
              </a:rPr>
              <a:t> at each step. </a:t>
            </a:r>
          </a:p>
          <a:p>
            <a:pPr algn="just">
              <a:lnSpc>
                <a:spcPct val="110000"/>
              </a:lnSpc>
            </a:pPr>
            <a:endParaRPr lang="en-CA" sz="500" dirty="0">
              <a:latin typeface="Dagny OT" panose="020B0504020201020104" pitchFamily="34" charset="0"/>
            </a:endParaRPr>
          </a:p>
          <a:p>
            <a:pPr marL="0" indent="0" algn="just">
              <a:lnSpc>
                <a:spcPct val="110000"/>
              </a:lnSpc>
              <a:buNone/>
            </a:pPr>
            <a:r>
              <a:rPr lang="en-CA" dirty="0">
                <a:latin typeface="Dagny OT" panose="020B0504020201020104" pitchFamily="34" charset="0"/>
              </a:rPr>
              <a:t>Basic steps in building a statistical model:</a:t>
            </a:r>
            <a:endParaRPr lang="en-CA" sz="2000" dirty="0">
              <a:latin typeface="Dagny OT" panose="020B0504020201020104" pitchFamily="34" charset="0"/>
            </a:endParaRPr>
          </a:p>
          <a:p>
            <a:pPr marL="987552" lvl="1" indent="-457200" algn="just">
              <a:lnSpc>
                <a:spcPct val="110000"/>
              </a:lnSpc>
              <a:buFont typeface="+mj-lt"/>
              <a:buAutoNum type="arabicPeriod"/>
            </a:pPr>
            <a:r>
              <a:rPr lang="en-CA" b="1" i="0" dirty="0">
                <a:latin typeface="Dagny OT" panose="020B0504020201020104" pitchFamily="34" charset="0"/>
              </a:rPr>
              <a:t>defining the goals</a:t>
            </a:r>
          </a:p>
          <a:p>
            <a:pPr marL="914400" lvl="2" indent="0" algn="just">
              <a:lnSpc>
                <a:spcPct val="110000"/>
              </a:lnSpc>
              <a:buNone/>
            </a:pPr>
            <a:r>
              <a:rPr lang="en-CA" sz="1600" dirty="0">
                <a:latin typeface="Dagny OT" panose="020B0504020201020104" pitchFamily="34" charset="0"/>
              </a:rPr>
              <a:t>what are we trying to achieve? </a:t>
            </a:r>
          </a:p>
          <a:p>
            <a:pPr marL="914400" lvl="2" indent="0" algn="just">
              <a:lnSpc>
                <a:spcPct val="110000"/>
              </a:lnSpc>
              <a:buNone/>
            </a:pPr>
            <a:r>
              <a:rPr lang="en-CA" sz="1600" dirty="0">
                <a:latin typeface="Dagny OT" panose="020B0504020201020104" pitchFamily="34" charset="0"/>
              </a:rPr>
              <a:t>under what situations will the model be used and what is the outcome we are trying to predict?</a:t>
            </a:r>
          </a:p>
          <a:p>
            <a:pPr marL="987552" lvl="1" indent="-457200" algn="just">
              <a:lnSpc>
                <a:spcPct val="110000"/>
              </a:lnSpc>
              <a:buFont typeface="+mj-lt"/>
              <a:buAutoNum type="arabicPeriod"/>
            </a:pPr>
            <a:r>
              <a:rPr lang="en-CA" b="1" i="0" dirty="0">
                <a:latin typeface="Dagny OT" panose="020B0504020201020104" pitchFamily="34" charset="0"/>
              </a:rPr>
              <a:t>gathering data</a:t>
            </a:r>
          </a:p>
          <a:p>
            <a:pPr marL="914400" lvl="2" indent="0" algn="just">
              <a:lnSpc>
                <a:spcPct val="110000"/>
              </a:lnSpc>
              <a:buNone/>
            </a:pPr>
            <a:r>
              <a:rPr lang="en-CA" sz="1600" dirty="0">
                <a:latin typeface="Dagny OT" panose="020B0504020201020104" pitchFamily="34" charset="0"/>
              </a:rPr>
              <a:t>what data is available?</a:t>
            </a:r>
          </a:p>
          <a:p>
            <a:pPr marL="914400" lvl="2" indent="0" algn="just">
              <a:lnSpc>
                <a:spcPct val="110000"/>
              </a:lnSpc>
              <a:buNone/>
            </a:pPr>
            <a:r>
              <a:rPr lang="en-CA" sz="1600" dirty="0">
                <a:latin typeface="Dagny OT" panose="020B0504020201020104" pitchFamily="34" charset="0"/>
              </a:rPr>
              <a:t>how many records will we have?</a:t>
            </a:r>
          </a:p>
          <a:p>
            <a:pPr marL="914400" lvl="2" indent="0" algn="just">
              <a:lnSpc>
                <a:spcPct val="110000"/>
              </a:lnSpc>
              <a:buNone/>
            </a:pPr>
            <a:r>
              <a:rPr lang="en-CA" sz="1600" dirty="0">
                <a:latin typeface="Dagny OT" panose="020B0504020201020104" pitchFamily="34" charset="0"/>
              </a:rPr>
              <a:t>generally, modelers want as much data as possible</a:t>
            </a:r>
          </a:p>
        </p:txBody>
      </p:sp>
    </p:spTree>
    <p:extLst>
      <p:ext uri="{BB962C8B-B14F-4D97-AF65-F5344CB8AC3E}">
        <p14:creationId xmlns:p14="http://schemas.microsoft.com/office/powerpoint/2010/main" val="2068500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183684-5F7F-4300-82B6-5086BDB3E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/>
              <a:t>**MODELING HEURISTICS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8BBF26-41DF-4D07-8DEC-2FFDCAD3BB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lnSpc>
                <a:spcPct val="100000"/>
              </a:lnSpc>
              <a:buNone/>
            </a:pPr>
            <a:r>
              <a:rPr lang="en-CA" dirty="0">
                <a:latin typeface="Dagny OT" panose="020B0504020201020104" pitchFamily="34" charset="0"/>
              </a:rPr>
              <a:t>Basic steps in building a statistical model: </a:t>
            </a:r>
            <a:r>
              <a:rPr lang="en-CA" sz="2000" dirty="0">
                <a:latin typeface="Dagny OT" panose="020B0504020201020104" pitchFamily="34" charset="0"/>
              </a:rPr>
              <a:t>(continued)</a:t>
            </a:r>
          </a:p>
          <a:p>
            <a:pPr marL="987552" lvl="1" indent="-457200">
              <a:lnSpc>
                <a:spcPct val="100000"/>
              </a:lnSpc>
              <a:buFont typeface="+mj-lt"/>
              <a:buAutoNum type="arabicPeriod" startAt="3"/>
            </a:pPr>
            <a:r>
              <a:rPr lang="en-CA" b="1" i="0" dirty="0">
                <a:latin typeface="Dagny OT" panose="020B0504020201020104" pitchFamily="34" charset="0"/>
              </a:rPr>
              <a:t>deciding on the model structure</a:t>
            </a:r>
          </a:p>
          <a:p>
            <a:pPr marL="914400" lvl="2" indent="0">
              <a:lnSpc>
                <a:spcPct val="100000"/>
              </a:lnSpc>
              <a:buNone/>
            </a:pPr>
            <a:r>
              <a:rPr lang="en-CA" sz="1600" dirty="0">
                <a:latin typeface="Dagny OT" panose="020B0504020201020104" pitchFamily="34" charset="0"/>
              </a:rPr>
              <a:t>should we run a linear regression, logistic regression, or a nonlinear model? Which kind?</a:t>
            </a:r>
          </a:p>
          <a:p>
            <a:pPr marL="914400" lvl="2" indent="0">
              <a:lnSpc>
                <a:spcPct val="100000"/>
              </a:lnSpc>
              <a:buNone/>
            </a:pPr>
            <a:r>
              <a:rPr lang="en-CA" sz="1600" dirty="0">
                <a:latin typeface="Dagny OT" panose="020B0504020201020104" pitchFamily="34" charset="0"/>
              </a:rPr>
              <a:t>choices of model structure require experience and deep knowledge of the strength and weaknesses of each technique</a:t>
            </a:r>
          </a:p>
          <a:p>
            <a:pPr marL="987552" lvl="1" indent="-457200">
              <a:lnSpc>
                <a:spcPct val="100000"/>
              </a:lnSpc>
              <a:buFont typeface="+mj-lt"/>
              <a:buAutoNum type="arabicPeriod" startAt="4"/>
            </a:pPr>
            <a:r>
              <a:rPr lang="en-CA" b="1" i="0" dirty="0">
                <a:latin typeface="Dagny OT" panose="020B0504020201020104" pitchFamily="34" charset="0"/>
              </a:rPr>
              <a:t>preparing the data</a:t>
            </a:r>
          </a:p>
          <a:p>
            <a:pPr marL="914400" lvl="2" indent="0">
              <a:lnSpc>
                <a:spcPct val="100000"/>
              </a:lnSpc>
              <a:buNone/>
            </a:pPr>
            <a:r>
              <a:rPr lang="en-CA" sz="1600" dirty="0">
                <a:latin typeface="Dagny OT" panose="020B0504020201020104" pitchFamily="34" charset="0"/>
              </a:rPr>
              <a:t>assemble data into appropriate form for the model</a:t>
            </a:r>
          </a:p>
          <a:p>
            <a:pPr marL="914400" lvl="2" indent="0">
              <a:lnSpc>
                <a:spcPct val="100000"/>
              </a:lnSpc>
              <a:buNone/>
            </a:pPr>
            <a:r>
              <a:rPr lang="en-CA" sz="1600" dirty="0">
                <a:latin typeface="Dagny OT" panose="020B0504020201020104" pitchFamily="34" charset="0"/>
              </a:rPr>
              <a:t>encode the data into inputs, using expert knowledge as much as possible</a:t>
            </a:r>
          </a:p>
          <a:p>
            <a:pPr marL="914400" lvl="2" indent="0">
              <a:lnSpc>
                <a:spcPct val="100000"/>
              </a:lnSpc>
              <a:buNone/>
            </a:pPr>
            <a:r>
              <a:rPr lang="en-CA" sz="1600" dirty="0">
                <a:latin typeface="Dagny OT" panose="020B0504020201020104" pitchFamily="34" charset="0"/>
              </a:rPr>
              <a:t>separate the data into the desired training, testing, and validation sets</a:t>
            </a:r>
          </a:p>
        </p:txBody>
      </p:sp>
    </p:spTree>
    <p:extLst>
      <p:ext uri="{BB962C8B-B14F-4D97-AF65-F5344CB8AC3E}">
        <p14:creationId xmlns:p14="http://schemas.microsoft.com/office/powerpoint/2010/main" val="4256543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183684-5F7F-4300-82B6-5086BDB3E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/>
              <a:t>**MODELING HEURISTICS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8BBF26-41DF-4D07-8DEC-2FFDCAD3BB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 algn="just">
              <a:lnSpc>
                <a:spcPct val="110000"/>
              </a:lnSpc>
              <a:buNone/>
            </a:pPr>
            <a:r>
              <a:rPr lang="en-CA" dirty="0">
                <a:latin typeface="Dagny OT" panose="020B0504020201020104" pitchFamily="34" charset="0"/>
              </a:rPr>
              <a:t>Basic steps in building a statistical model: </a:t>
            </a:r>
            <a:r>
              <a:rPr lang="en-CA" sz="2000" dirty="0">
                <a:latin typeface="Dagny OT" panose="020B0504020201020104" pitchFamily="34" charset="0"/>
              </a:rPr>
              <a:t>(continued)</a:t>
            </a:r>
          </a:p>
          <a:p>
            <a:pPr marL="987552" lvl="1" indent="-457200">
              <a:lnSpc>
                <a:spcPct val="110000"/>
              </a:lnSpc>
              <a:buFont typeface="+mj-lt"/>
              <a:buAutoNum type="arabicPeriod" startAt="5"/>
            </a:pPr>
            <a:r>
              <a:rPr lang="en-CA" b="1" i="0" dirty="0">
                <a:latin typeface="Dagny OT" panose="020B0504020201020104" pitchFamily="34" charset="0"/>
              </a:rPr>
              <a:t>selecting and removing features</a:t>
            </a:r>
          </a:p>
          <a:p>
            <a:pPr marL="914400" lvl="2" indent="0">
              <a:lnSpc>
                <a:spcPct val="110000"/>
              </a:lnSpc>
              <a:buNone/>
            </a:pPr>
            <a:r>
              <a:rPr lang="en-CA" sz="1600" dirty="0">
                <a:latin typeface="Dagny OT" panose="020B0504020201020104" pitchFamily="34" charset="0"/>
              </a:rPr>
              <a:t>variables are examined for model importance and selected or eliminated</a:t>
            </a:r>
          </a:p>
          <a:p>
            <a:pPr marL="914400" lvl="2" indent="0">
              <a:lnSpc>
                <a:spcPct val="110000"/>
              </a:lnSpc>
              <a:buNone/>
            </a:pPr>
            <a:r>
              <a:rPr lang="en-CA" sz="1600" dirty="0">
                <a:latin typeface="Dagny OT" panose="020B0504020201020104" pitchFamily="34" charset="0"/>
              </a:rPr>
              <a:t>a list of candidate appropriate variables are ordered by importance</a:t>
            </a:r>
          </a:p>
          <a:p>
            <a:pPr marL="987552" lvl="1" indent="-457200">
              <a:lnSpc>
                <a:spcPct val="110000"/>
              </a:lnSpc>
              <a:buFont typeface="+mj-lt"/>
              <a:buAutoNum type="arabicPeriod" startAt="5"/>
            </a:pPr>
            <a:r>
              <a:rPr lang="en-CA" b="1" i="0" dirty="0">
                <a:latin typeface="Dagny OT" panose="020B0504020201020104" pitchFamily="34" charset="0"/>
              </a:rPr>
              <a:t>building candidate models</a:t>
            </a:r>
          </a:p>
          <a:p>
            <a:pPr marL="914400" lvl="2" indent="0">
              <a:lnSpc>
                <a:spcPct val="110000"/>
              </a:lnSpc>
              <a:buNone/>
            </a:pPr>
            <a:r>
              <a:rPr lang="en-CA" sz="1600" dirty="0">
                <a:latin typeface="Dagny OT" panose="020B0504020201020104" pitchFamily="34" charset="0"/>
              </a:rPr>
              <a:t>begin with baseline linear models and try to improve using more complex nonlinear models </a:t>
            </a:r>
          </a:p>
          <a:p>
            <a:pPr marL="914400" lvl="2" indent="0">
              <a:lnSpc>
                <a:spcPct val="110000"/>
              </a:lnSpc>
              <a:buNone/>
            </a:pPr>
            <a:r>
              <a:rPr lang="en-CA" sz="1600" dirty="0">
                <a:latin typeface="Dagny OT" panose="020B0504020201020104" pitchFamily="34" charset="0"/>
              </a:rPr>
              <a:t>keep in mind the environment in which the model will be implemented</a:t>
            </a:r>
          </a:p>
          <a:p>
            <a:pPr marL="987552" lvl="1" indent="-457200">
              <a:lnSpc>
                <a:spcPct val="110000"/>
              </a:lnSpc>
              <a:buFont typeface="+mj-lt"/>
              <a:buAutoNum type="arabicPeriod" startAt="5"/>
            </a:pPr>
            <a:r>
              <a:rPr lang="en-CA" b="1" i="0" dirty="0">
                <a:latin typeface="Dagny OT" panose="020B0504020201020104" pitchFamily="34" charset="0"/>
              </a:rPr>
              <a:t>finalizing the model</a:t>
            </a:r>
          </a:p>
          <a:p>
            <a:pPr marL="914400" lvl="2" indent="0">
              <a:lnSpc>
                <a:spcPct val="110000"/>
              </a:lnSpc>
              <a:buNone/>
            </a:pPr>
            <a:r>
              <a:rPr lang="en-CA" sz="1600" dirty="0">
                <a:latin typeface="Dagny OT" panose="020B0504020201020104" pitchFamily="34" charset="0"/>
              </a:rPr>
              <a:t>select among the candidates the most appropriate model to be implemented</a:t>
            </a:r>
          </a:p>
          <a:p>
            <a:pPr marL="987552" lvl="1" indent="-457200">
              <a:lnSpc>
                <a:spcPct val="110000"/>
              </a:lnSpc>
              <a:buFont typeface="+mj-lt"/>
              <a:buAutoNum type="arabicPeriod" startAt="5"/>
            </a:pPr>
            <a:r>
              <a:rPr lang="en-CA" b="1" i="0" dirty="0">
                <a:latin typeface="Dagny OT" panose="020B0504020201020104" pitchFamily="34" charset="0"/>
              </a:rPr>
              <a:t>implementing and monitoring</a:t>
            </a:r>
          </a:p>
          <a:p>
            <a:pPr marL="914400" lvl="2" indent="0">
              <a:lnSpc>
                <a:spcPct val="110000"/>
              </a:lnSpc>
              <a:buNone/>
            </a:pPr>
            <a:r>
              <a:rPr lang="en-CA" sz="1600" dirty="0">
                <a:latin typeface="Dagny OT" panose="020B0504020201020104" pitchFamily="34" charset="0"/>
              </a:rPr>
              <a:t>embed the model into necessary system process; implement monitoring steps to examine the model performance</a:t>
            </a:r>
          </a:p>
        </p:txBody>
      </p:sp>
    </p:spTree>
    <p:extLst>
      <p:ext uri="{BB962C8B-B14F-4D97-AF65-F5344CB8AC3E}">
        <p14:creationId xmlns:p14="http://schemas.microsoft.com/office/powerpoint/2010/main" val="491091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E4EAB6-EFD0-46D3-8FF9-ABE605C9A1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/>
              <a:t>**MODELING PITFALLS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B8EDD7-B4AF-4CFE-854E-217C1BE81F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CA" dirty="0">
                <a:latin typeface="Dagny OT" panose="020B0504020201020104" pitchFamily="34" charset="0"/>
              </a:rPr>
              <a:t>Common pitfalls surrounding the modeling process:</a:t>
            </a:r>
          </a:p>
          <a:p>
            <a:pPr marL="987552" lvl="1" indent="-457200">
              <a:lnSpc>
                <a:spcPct val="100000"/>
              </a:lnSpc>
              <a:buFont typeface="+mj-lt"/>
              <a:buAutoNum type="arabicPeriod"/>
            </a:pPr>
            <a:r>
              <a:rPr lang="en-CA" b="1" i="0" dirty="0">
                <a:latin typeface="Dagny OT" panose="020B0504020201020104" pitchFamily="34" charset="0"/>
              </a:rPr>
              <a:t>defining the goals</a:t>
            </a:r>
          </a:p>
          <a:p>
            <a:pPr marL="914400" lvl="2" indent="0">
              <a:lnSpc>
                <a:spcPct val="100000"/>
              </a:lnSpc>
              <a:buNone/>
            </a:pPr>
            <a:r>
              <a:rPr lang="en-CA" sz="1600" dirty="0">
                <a:latin typeface="Dagny OT" panose="020B0504020201020104" pitchFamily="34" charset="0"/>
              </a:rPr>
              <a:t>lack of clarity around problem definition</a:t>
            </a:r>
          </a:p>
          <a:p>
            <a:pPr marL="914400" lvl="2" indent="0">
              <a:lnSpc>
                <a:spcPct val="100000"/>
              </a:lnSpc>
              <a:buNone/>
            </a:pPr>
            <a:r>
              <a:rPr lang="en-CA" sz="1600" dirty="0">
                <a:latin typeface="Dagny OT" panose="020B0504020201020104" pitchFamily="34" charset="0"/>
              </a:rPr>
              <a:t>lack of understanding of how and where the model will be used  </a:t>
            </a:r>
          </a:p>
          <a:p>
            <a:pPr marL="987552" lvl="1" indent="-457200">
              <a:lnSpc>
                <a:spcPct val="100000"/>
              </a:lnSpc>
              <a:buFont typeface="+mj-lt"/>
              <a:buAutoNum type="arabicPeriod"/>
            </a:pPr>
            <a:r>
              <a:rPr lang="en-CA" b="1" i="0" dirty="0">
                <a:latin typeface="Dagny OT" panose="020B0504020201020104" pitchFamily="34" charset="0"/>
              </a:rPr>
              <a:t>gathering data</a:t>
            </a:r>
          </a:p>
          <a:p>
            <a:pPr marL="914400" lvl="2" indent="0">
              <a:lnSpc>
                <a:spcPct val="100000"/>
              </a:lnSpc>
              <a:buNone/>
            </a:pPr>
            <a:r>
              <a:rPr lang="en-CA" sz="1600" dirty="0">
                <a:latin typeface="Dagny OT" panose="020B0504020201020104" pitchFamily="34" charset="0"/>
              </a:rPr>
              <a:t>using data that is too old or otherwise not relevant going forward</a:t>
            </a:r>
          </a:p>
          <a:p>
            <a:pPr marL="914400" lvl="2" indent="0">
              <a:lnSpc>
                <a:spcPct val="100000"/>
              </a:lnSpc>
              <a:buNone/>
            </a:pPr>
            <a:r>
              <a:rPr lang="en-CA" sz="1600" dirty="0">
                <a:latin typeface="Dagny OT" panose="020B0504020201020104" pitchFamily="34" charset="0"/>
              </a:rPr>
              <a:t>not considering additional key data sources or data sets that might be available</a:t>
            </a:r>
          </a:p>
          <a:p>
            <a:pPr marL="987552" lvl="1" indent="-457200">
              <a:lnSpc>
                <a:spcPct val="100000"/>
              </a:lnSpc>
              <a:buFont typeface="+mj-lt"/>
              <a:buAutoNum type="arabicPeriod"/>
            </a:pPr>
            <a:r>
              <a:rPr lang="en-CA" b="1" i="0" dirty="0">
                <a:latin typeface="Dagny OT" panose="020B0504020201020104" pitchFamily="34" charset="0"/>
              </a:rPr>
              <a:t>deciding on the model structure</a:t>
            </a:r>
          </a:p>
          <a:p>
            <a:pPr marL="914400" lvl="2" indent="0">
              <a:lnSpc>
                <a:spcPct val="100000"/>
              </a:lnSpc>
              <a:buNone/>
            </a:pPr>
            <a:r>
              <a:rPr lang="en-CA" sz="1600" dirty="0">
                <a:latin typeface="Dagny OT" panose="020B0504020201020104" pitchFamily="34" charset="0"/>
              </a:rPr>
              <a:t>using a modeling methodology that is not appropriate for the nature of the data (sizes, dimensions, noise…)</a:t>
            </a:r>
          </a:p>
        </p:txBody>
      </p:sp>
    </p:spTree>
    <p:extLst>
      <p:ext uri="{BB962C8B-B14F-4D97-AF65-F5344CB8AC3E}">
        <p14:creationId xmlns:p14="http://schemas.microsoft.com/office/powerpoint/2010/main" val="3419573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E4EAB6-EFD0-46D3-8FF9-ABE605C9A1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/>
              <a:t>**MODELING PITFALLS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B8EDD7-B4AF-4CFE-854E-217C1BE81F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CA" dirty="0">
                <a:latin typeface="Dagny OT" panose="020B0504020201020104" pitchFamily="34" charset="0"/>
              </a:rPr>
              <a:t>Common pitfalls surrounding the modeling process: </a:t>
            </a:r>
            <a:r>
              <a:rPr lang="en-CA" sz="2000" dirty="0">
                <a:latin typeface="Dagny OT" panose="020B0504020201020104" pitchFamily="34" charset="0"/>
              </a:rPr>
              <a:t>(continued)</a:t>
            </a:r>
          </a:p>
          <a:p>
            <a:pPr marL="987552" lvl="1" indent="-457200">
              <a:lnSpc>
                <a:spcPct val="100000"/>
              </a:lnSpc>
              <a:buFont typeface="+mj-lt"/>
              <a:buAutoNum type="arabicPeriod" startAt="4"/>
            </a:pPr>
            <a:r>
              <a:rPr lang="en-CA" b="1" i="0" dirty="0">
                <a:latin typeface="Dagny OT" panose="020B0504020201020104" pitchFamily="34" charset="0"/>
              </a:rPr>
              <a:t>preparing the data</a:t>
            </a:r>
          </a:p>
          <a:p>
            <a:pPr marL="914400" lvl="2" indent="0">
              <a:lnSpc>
                <a:spcPct val="100000"/>
              </a:lnSpc>
              <a:buNone/>
            </a:pPr>
            <a:r>
              <a:rPr lang="en-CA" sz="1600" dirty="0">
                <a:latin typeface="Dagny OT" panose="020B0504020201020104" pitchFamily="34" charset="0"/>
              </a:rPr>
              <a:t>not cleaning or considering outliers</a:t>
            </a:r>
          </a:p>
          <a:p>
            <a:pPr marL="914400" lvl="2" indent="0">
              <a:lnSpc>
                <a:spcPct val="100000"/>
              </a:lnSpc>
              <a:buNone/>
            </a:pPr>
            <a:r>
              <a:rPr lang="en-CA" sz="1600" dirty="0">
                <a:latin typeface="Dagny OT" panose="020B0504020201020104" pitchFamily="34" charset="0"/>
              </a:rPr>
              <a:t>not properly scaling data</a:t>
            </a:r>
          </a:p>
          <a:p>
            <a:pPr marL="914400" lvl="2" indent="0">
              <a:lnSpc>
                <a:spcPct val="100000"/>
              </a:lnSpc>
              <a:buNone/>
            </a:pPr>
            <a:r>
              <a:rPr lang="en-CA" sz="1600" dirty="0">
                <a:latin typeface="Dagny OT" panose="020B0504020201020104" pitchFamily="34" charset="0"/>
              </a:rPr>
              <a:t>not giving enough thought to building special expert variables</a:t>
            </a:r>
          </a:p>
          <a:p>
            <a:pPr marL="914400" lvl="2" indent="0">
              <a:lnSpc>
                <a:spcPct val="100000"/>
              </a:lnSpc>
              <a:buNone/>
            </a:pPr>
            <a:r>
              <a:rPr lang="en-CA" sz="1600" dirty="0">
                <a:latin typeface="Dagny OT" panose="020B0504020201020104" pitchFamily="34" charset="0"/>
              </a:rPr>
              <a:t>not having data from important categories of records</a:t>
            </a:r>
          </a:p>
          <a:p>
            <a:pPr marL="987552" lvl="1" indent="-457200">
              <a:lnSpc>
                <a:spcPct val="100000"/>
              </a:lnSpc>
              <a:buFont typeface="+mj-lt"/>
              <a:buAutoNum type="arabicPeriod" startAt="4"/>
            </a:pPr>
            <a:r>
              <a:rPr lang="en-CA" b="1" i="0" dirty="0">
                <a:latin typeface="Dagny OT" panose="020B0504020201020104" pitchFamily="34" charset="0"/>
              </a:rPr>
              <a:t>selecting and eliminating features</a:t>
            </a:r>
          </a:p>
          <a:p>
            <a:pPr marL="914400" lvl="2" indent="0">
              <a:lnSpc>
                <a:spcPct val="100000"/>
              </a:lnSpc>
              <a:buNone/>
            </a:pPr>
            <a:r>
              <a:rPr lang="en-CA" sz="1600" dirty="0">
                <a:latin typeface="Dagny OT" panose="020B0504020201020104" pitchFamily="34" charset="0"/>
              </a:rPr>
              <a:t>keeping too many variables, making it hard for modeling, interpretation, implementation, or model maintenance</a:t>
            </a:r>
          </a:p>
          <a:p>
            <a:pPr marL="914400" lvl="2" indent="0">
              <a:lnSpc>
                <a:spcPct val="100000"/>
              </a:lnSpc>
              <a:buNone/>
            </a:pPr>
            <a:r>
              <a:rPr lang="en-CA" sz="1600" dirty="0">
                <a:latin typeface="Dagny OT" panose="020B0504020201020104" pitchFamily="34" charset="0"/>
              </a:rPr>
              <a:t>too much reliance on simply eliminating correlated variables</a:t>
            </a:r>
          </a:p>
        </p:txBody>
      </p:sp>
    </p:spTree>
    <p:extLst>
      <p:ext uri="{BB962C8B-B14F-4D97-AF65-F5344CB8AC3E}">
        <p14:creationId xmlns:p14="http://schemas.microsoft.com/office/powerpoint/2010/main" val="1572070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E4EAB6-EFD0-46D3-8FF9-ABE605C9A1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/>
              <a:t>**MODELING PITFALLS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B8EDD7-B4AF-4CFE-854E-217C1BE81F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CA" dirty="0">
                <a:latin typeface="Dagny OT" panose="020B0504020201020104" pitchFamily="34" charset="0"/>
              </a:rPr>
              <a:t>Common pitfalls surrounding the modeling process: </a:t>
            </a:r>
            <a:r>
              <a:rPr lang="en-CA" sz="2000" dirty="0">
                <a:latin typeface="Dagny OT" panose="020B0504020201020104" pitchFamily="34" charset="0"/>
              </a:rPr>
              <a:t>(continued)</a:t>
            </a:r>
          </a:p>
          <a:p>
            <a:pPr marL="987552" lvl="1" indent="-457200">
              <a:lnSpc>
                <a:spcPct val="110000"/>
              </a:lnSpc>
              <a:buFont typeface="+mj-lt"/>
              <a:buAutoNum type="arabicPeriod" startAt="6"/>
            </a:pPr>
            <a:r>
              <a:rPr lang="en-CA" b="1" i="0" dirty="0">
                <a:latin typeface="Dagny OT" panose="020B0504020201020104" pitchFamily="34" charset="0"/>
              </a:rPr>
              <a:t>building candidate models </a:t>
            </a:r>
          </a:p>
          <a:p>
            <a:pPr marL="914400" lvl="2" indent="0">
              <a:lnSpc>
                <a:spcPct val="110000"/>
              </a:lnSpc>
              <a:buNone/>
            </a:pPr>
            <a:r>
              <a:rPr lang="en-CA" sz="1600" dirty="0">
                <a:latin typeface="Dagny OT" panose="020B0504020201020104" pitchFamily="34" charset="0"/>
              </a:rPr>
              <a:t>overfitting</a:t>
            </a:r>
          </a:p>
          <a:p>
            <a:pPr marL="914400" lvl="2" indent="0">
              <a:lnSpc>
                <a:spcPct val="110000"/>
              </a:lnSpc>
              <a:buNone/>
            </a:pPr>
            <a:r>
              <a:rPr lang="en-CA" sz="1600" dirty="0">
                <a:latin typeface="Dagny OT" panose="020B0504020201020104" pitchFamily="34" charset="0"/>
              </a:rPr>
              <a:t>not doing proper training/testing as one examines candidate models</a:t>
            </a:r>
          </a:p>
          <a:p>
            <a:pPr marL="914400" lvl="2" indent="0">
              <a:lnSpc>
                <a:spcPct val="110000"/>
              </a:lnSpc>
              <a:buNone/>
            </a:pPr>
            <a:r>
              <a:rPr lang="en-CA" sz="1600" dirty="0">
                <a:latin typeface="Dagny OT" panose="020B0504020201020104" pitchFamily="34" charset="0"/>
              </a:rPr>
              <a:t>not doing a simpler linear regression to use as baseline</a:t>
            </a:r>
          </a:p>
          <a:p>
            <a:pPr marL="987552" lvl="1" indent="-457200">
              <a:lnSpc>
                <a:spcPct val="110000"/>
              </a:lnSpc>
              <a:buFont typeface="+mj-lt"/>
              <a:buAutoNum type="arabicPeriod" startAt="6"/>
            </a:pPr>
            <a:r>
              <a:rPr lang="en-CA" b="1" i="0" dirty="0">
                <a:latin typeface="Dagny OT" panose="020B0504020201020104" pitchFamily="34" charset="0"/>
              </a:rPr>
              <a:t>finalizing the model</a:t>
            </a:r>
          </a:p>
          <a:p>
            <a:pPr marL="914400" lvl="2" indent="0">
              <a:lnSpc>
                <a:spcPct val="110000"/>
              </a:lnSpc>
              <a:buNone/>
            </a:pPr>
            <a:r>
              <a:rPr lang="en-CA" sz="1600" dirty="0">
                <a:latin typeface="Dagny OT" panose="020B0504020201020104" pitchFamily="34" charset="0"/>
              </a:rPr>
              <a:t>not rebuilding the final model optimally using all the appropriate data</a:t>
            </a:r>
          </a:p>
          <a:p>
            <a:pPr marL="914400" lvl="2" indent="0">
              <a:lnSpc>
                <a:spcPct val="110000"/>
              </a:lnSpc>
              <a:buNone/>
            </a:pPr>
            <a:r>
              <a:rPr lang="en-CA" sz="1600" dirty="0">
                <a:latin typeface="Dagny OT" panose="020B0504020201020104" pitchFamily="34" charset="0"/>
              </a:rPr>
              <a:t>improperly selecting the final model without consideration to some implementation constraints </a:t>
            </a:r>
          </a:p>
          <a:p>
            <a:pPr marL="987552" lvl="1" indent="-457200">
              <a:lnSpc>
                <a:spcPct val="110000"/>
              </a:lnSpc>
              <a:buFont typeface="+mj-lt"/>
              <a:buAutoNum type="arabicPeriod" startAt="6"/>
            </a:pPr>
            <a:r>
              <a:rPr lang="en-CA" b="1" i="0" dirty="0">
                <a:latin typeface="Dagny OT" panose="020B0504020201020104" pitchFamily="34" charset="0"/>
              </a:rPr>
              <a:t>implementing and monitoring</a:t>
            </a:r>
          </a:p>
          <a:p>
            <a:pPr marL="914400" lvl="2" indent="0">
              <a:lnSpc>
                <a:spcPct val="110000"/>
              </a:lnSpc>
              <a:buNone/>
            </a:pPr>
            <a:r>
              <a:rPr lang="en-CA" sz="1600" dirty="0">
                <a:latin typeface="Dagny OT" panose="020B0504020201020104" pitchFamily="34" charset="0"/>
              </a:rPr>
              <a:t>errors in implementation process: data input streams, variable encodings, algorithm mistakes</a:t>
            </a:r>
          </a:p>
          <a:p>
            <a:pPr marL="914400" lvl="2" indent="0">
              <a:lnSpc>
                <a:spcPct val="110000"/>
              </a:lnSpc>
              <a:buNone/>
            </a:pPr>
            <a:r>
              <a:rPr lang="en-CA" sz="1600" dirty="0">
                <a:latin typeface="Dagny OT" panose="020B0504020201020104" pitchFamily="34" charset="0"/>
              </a:rPr>
              <a:t>not monitoring model performance</a:t>
            </a:r>
          </a:p>
        </p:txBody>
      </p:sp>
    </p:spTree>
    <p:extLst>
      <p:ext uri="{BB962C8B-B14F-4D97-AF65-F5344CB8AC3E}">
        <p14:creationId xmlns:p14="http://schemas.microsoft.com/office/powerpoint/2010/main" val="2893550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TAKE-AWAYS</a:t>
            </a:r>
            <a:endParaRPr lang="en-US" sz="24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2400" dirty="0">
                <a:latin typeface="Dagny OT" panose="020B0504020201020104" pitchFamily="34" charset="77"/>
              </a:rPr>
              <a:t>Systems can approximate certain aspects of the Universe.</a:t>
            </a:r>
          </a:p>
          <a:p>
            <a:pPr marL="0" indent="0" algn="just">
              <a:lnSpc>
                <a:spcPct val="100000"/>
              </a:lnSpc>
              <a:buNone/>
            </a:pPr>
            <a:endParaRPr lang="en-US" sz="50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US" sz="2400" dirty="0">
                <a:latin typeface="Dagny OT" panose="020B0504020201020104" pitchFamily="34" charset="77"/>
              </a:rPr>
              <a:t>System models provide the basis under which data is identified and collected, but data itself is approximate and selective.</a:t>
            </a:r>
          </a:p>
          <a:p>
            <a:pPr marL="0" indent="0" algn="just">
              <a:lnSpc>
                <a:spcPct val="100000"/>
              </a:lnSpc>
              <a:buNone/>
            </a:pPr>
            <a:endParaRPr lang="en-US" sz="50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US" sz="2400" dirty="0">
                <a:latin typeface="Dagny OT" panose="020B0504020201020104" pitchFamily="34" charset="77"/>
              </a:rPr>
              <a:t>Knowledge gaps happen – be ready to re-visit your set-up regularly.</a:t>
            </a:r>
          </a:p>
          <a:p>
            <a:pPr marL="0" indent="0" algn="just">
              <a:lnSpc>
                <a:spcPct val="100000"/>
              </a:lnSpc>
              <a:buNone/>
            </a:pPr>
            <a:endParaRPr lang="en-US" sz="50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US" sz="2400" dirty="0">
                <a:latin typeface="Dagny OT" panose="020B0504020201020104" pitchFamily="34" charset="77"/>
              </a:rPr>
              <a:t>Implicit conceptual modeling can lead to problematic situations.</a:t>
            </a:r>
          </a:p>
          <a:p>
            <a:pPr marL="0" indent="0" algn="just">
              <a:lnSpc>
                <a:spcPct val="100000"/>
              </a:lnSpc>
              <a:buNone/>
            </a:pPr>
            <a:endParaRPr lang="en-US" sz="50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US" sz="2400" dirty="0">
                <a:latin typeface="Dagny OT" panose="020B0504020201020104" pitchFamily="34" charset="77"/>
              </a:rPr>
              <a:t>If the data, the system, and the world are out of alignment, data analysis insights might ultimately prove useless.</a:t>
            </a:r>
            <a:endParaRPr lang="en-US" sz="2400" dirty="0">
              <a:latin typeface="Dagny OT" panose="020B0504020201020104" pitchFamily="34" charset="77"/>
              <a:ea typeface="Helvetica Light" charset="0"/>
              <a:cs typeface="Helvetica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0504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72" y="937"/>
            <a:ext cx="11776256" cy="6856126"/>
          </a:xfrm>
        </p:spPr>
      </p:pic>
      <p:cxnSp>
        <p:nvCxnSpPr>
          <p:cNvPr id="3" name="Straight Arrow Connector 2"/>
          <p:cNvCxnSpPr/>
          <p:nvPr/>
        </p:nvCxnSpPr>
        <p:spPr>
          <a:xfrm flipH="1">
            <a:off x="7900416" y="1792224"/>
            <a:ext cx="1755648" cy="1106424"/>
          </a:xfrm>
          <a:prstGeom prst="straightConnector1">
            <a:avLst/>
          </a:prstGeom>
          <a:ln w="28575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H="1">
            <a:off x="4695140" y="1100709"/>
            <a:ext cx="4960924" cy="15328"/>
          </a:xfrm>
          <a:prstGeom prst="straightConnector1">
            <a:avLst/>
          </a:prstGeom>
          <a:ln w="28575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1737360" y="2132838"/>
            <a:ext cx="7918704" cy="790956"/>
          </a:xfrm>
          <a:prstGeom prst="straightConnector1">
            <a:avLst/>
          </a:prstGeom>
          <a:ln w="28575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4352544" y="2290572"/>
            <a:ext cx="5550408" cy="3689604"/>
          </a:xfrm>
          <a:prstGeom prst="straightConnector1">
            <a:avLst/>
          </a:prstGeom>
          <a:ln w="28575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 flipV="1">
            <a:off x="4727448" y="2898648"/>
            <a:ext cx="5419952" cy="576072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>
            <a:off x="4352544" y="4272065"/>
            <a:ext cx="5794857" cy="1915200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 flipV="1">
            <a:off x="1737360" y="3550158"/>
            <a:ext cx="8410040" cy="84582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 flipV="1">
            <a:off x="1737360" y="3923414"/>
            <a:ext cx="8586854" cy="1898091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11947552" y="0"/>
            <a:ext cx="244448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-36576" y="0"/>
            <a:ext cx="244448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Arrow Connector 35"/>
          <p:cNvCxnSpPr/>
          <p:nvPr/>
        </p:nvCxnSpPr>
        <p:spPr>
          <a:xfrm flipH="1">
            <a:off x="4352544" y="6188202"/>
            <a:ext cx="5971670" cy="290322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FE8FE1FB-8F9E-1442-A05D-728EC764CE22}"/>
              </a:ext>
            </a:extLst>
          </p:cNvPr>
          <p:cNvSpPr txBox="1">
            <a:spLocks/>
          </p:cNvSpPr>
          <p:nvPr/>
        </p:nvSpPr>
        <p:spPr>
          <a:xfrm>
            <a:off x="10477500" y="0"/>
            <a:ext cx="1714500" cy="279400"/>
          </a:xfrm>
          <a:prstGeom prst="rect">
            <a:avLst/>
          </a:prstGeom>
        </p:spPr>
        <p:txBody>
          <a:bodyPr vert="horz" lIns="45720" tIns="45720" rIns="4572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400" dirty="0">
                <a:solidFill>
                  <a:schemeClr val="bg1"/>
                </a:solidFill>
                <a:latin typeface="Dagny OT" panose="020B0504020201020104" pitchFamily="34" charset="0"/>
                <a:ea typeface="Helvetica Light" charset="0"/>
                <a:cs typeface="Helvetica Light" charset="0"/>
              </a:rPr>
              <a:t>[J. </a:t>
            </a:r>
            <a:r>
              <a:rPr lang="en-US" sz="1400" dirty="0" err="1">
                <a:solidFill>
                  <a:schemeClr val="bg1"/>
                </a:solidFill>
                <a:latin typeface="Dagny OT" panose="020B0504020201020104" pitchFamily="34" charset="0"/>
                <a:ea typeface="Helvetica Light" charset="0"/>
                <a:cs typeface="Helvetica Light" charset="0"/>
              </a:rPr>
              <a:t>Schellinck</a:t>
            </a:r>
            <a:r>
              <a:rPr lang="en-US" sz="1400" dirty="0">
                <a:solidFill>
                  <a:schemeClr val="bg1"/>
                </a:solidFill>
                <a:latin typeface="Dagny OT" panose="020B0504020201020104" pitchFamily="34" charset="0"/>
                <a:ea typeface="Helvetica Light" charset="0"/>
                <a:cs typeface="Helvetica Light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662894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1DF7C-219E-C040-8261-BB2BD405B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101: BASIC </a:t>
            </a:r>
            <a:br>
              <a:rPr lang="en-US" dirty="0"/>
            </a:br>
            <a:r>
              <a:rPr lang="en-US" dirty="0"/>
              <a:t>DATA CONCEPTS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35C48B-72E0-D747-A26E-46BF4F98C7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 INSIGHT FUNDAMENTALS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8B725A3-41FB-844C-9E8B-333F21B7EB1C}"/>
              </a:ext>
            </a:extLst>
          </p:cNvPr>
          <p:cNvSpPr/>
          <p:nvPr/>
        </p:nvSpPr>
        <p:spPr>
          <a:xfrm>
            <a:off x="70883" y="5428971"/>
            <a:ext cx="3196857" cy="1354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  <a:latin typeface="Dagny OT" panose="020B0504020201020104" pitchFamily="34" charset="77"/>
              </a:rPr>
              <a:t>“You can have data without information, but you cannot have information without data.”</a:t>
            </a:r>
          </a:p>
          <a:p>
            <a:pPr algn="ctr"/>
            <a:endParaRPr lang="en-US" sz="1400" dirty="0">
              <a:solidFill>
                <a:schemeClr val="tx2"/>
              </a:solidFill>
              <a:latin typeface="Dagny OT" panose="020B0504020201020104" pitchFamily="34" charset="77"/>
              <a:ea typeface="Helvetica Light" charset="0"/>
              <a:cs typeface="Helvetica Light" charset="0"/>
            </a:endParaRPr>
          </a:p>
          <a:p>
            <a:pPr algn="ctr"/>
            <a:r>
              <a:rPr lang="en-US" sz="1400" dirty="0">
                <a:solidFill>
                  <a:schemeClr val="tx2"/>
                </a:solidFill>
                <a:latin typeface="Dagny OT" panose="020B0504020201020104" pitchFamily="34" charset="77"/>
              </a:rPr>
              <a:t>Daniel Keys Moran (attributed</a:t>
            </a:r>
            <a:r>
              <a:rPr lang="en-US" sz="1400" dirty="0">
                <a:solidFill>
                  <a:schemeClr val="tx2"/>
                </a:solidFill>
                <a:latin typeface="Dagny OT" panose="020B0504020201020104" pitchFamily="34" charset="77"/>
                <a:ea typeface="Helvetica Light" charset="0"/>
                <a:cs typeface="Helvetica Light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937243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1DF7C-219E-C040-8261-BB2BD405B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ETHICAL CONSIDERATIONS </a:t>
            </a:r>
            <a:br>
              <a:rPr lang="en-US" dirty="0"/>
            </a:br>
            <a:r>
              <a:rPr lang="en-US" dirty="0"/>
              <a:t>&amp; BEST PRACTICES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35C48B-72E0-D747-A26E-46BF4F98C7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 INSIGHT FUNDAMENTALS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ED24CA-895A-1D43-91FB-C8350CA3AD36}"/>
              </a:ext>
            </a:extLst>
          </p:cNvPr>
          <p:cNvSpPr txBox="1"/>
          <p:nvPr/>
        </p:nvSpPr>
        <p:spPr>
          <a:xfrm>
            <a:off x="70880" y="5421883"/>
            <a:ext cx="4583242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  <a:latin typeface="Dagny OT" panose="020B0504020201020104" pitchFamily="34" charset="77"/>
              </a:rPr>
              <a:t>“We have flown the air like birds and swum the sea like fish but have yet to learn the simple act of walking the Earth like brothers.”</a:t>
            </a:r>
            <a:r>
              <a:rPr lang="en-US" dirty="0">
                <a:solidFill>
                  <a:schemeClr val="tx2"/>
                </a:solidFill>
                <a:latin typeface="Dagny OT" panose="020B0504020201020104" pitchFamily="34" charset="77"/>
                <a:ea typeface="Helvetica Light" charset="0"/>
                <a:cs typeface="Helvetica Light" charset="0"/>
              </a:rPr>
              <a:t> </a:t>
            </a:r>
          </a:p>
          <a:p>
            <a:pPr algn="ctr"/>
            <a:endParaRPr lang="en-US" sz="1400" dirty="0">
              <a:solidFill>
                <a:schemeClr val="tx2"/>
              </a:solidFill>
              <a:latin typeface="Dagny OT" panose="020B0504020201020104" pitchFamily="34" charset="77"/>
            </a:endParaRPr>
          </a:p>
          <a:p>
            <a:pPr algn="ctr"/>
            <a:r>
              <a:rPr lang="en-US" sz="1400" dirty="0">
                <a:solidFill>
                  <a:schemeClr val="tx2"/>
                </a:solidFill>
                <a:latin typeface="Dagny OT" panose="020B0504020201020104" pitchFamily="34" charset="77"/>
              </a:rPr>
              <a:t>Martin Luther King, Jr.</a:t>
            </a:r>
            <a:endParaRPr lang="en-US" sz="1400" dirty="0">
              <a:solidFill>
                <a:schemeClr val="tx2"/>
              </a:solidFill>
              <a:latin typeface="Dagny OT" panose="020B0504020201020104" pitchFamily="34" charset="77"/>
              <a:ea typeface="Helvetica Light" charset="0"/>
              <a:cs typeface="Helvetica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3473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EA93FD8-6C16-6B46-8101-2A4124D73841}"/>
              </a:ext>
            </a:extLst>
          </p:cNvPr>
          <p:cNvSpPr txBox="1"/>
          <p:nvPr/>
        </p:nvSpPr>
        <p:spPr>
          <a:xfrm>
            <a:off x="1668591" y="2213282"/>
            <a:ext cx="94938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2"/>
                </a:solidFill>
                <a:latin typeface="Dagny OT" panose="020B0504020201020104" pitchFamily="34" charset="77"/>
                <a:ea typeface="DejaVu Sans ExtraLight" panose="020B0203030804020204" pitchFamily="34" charset="0"/>
                <a:cs typeface="Calibri Light" panose="020F0302020204030204" pitchFamily="34" charset="0"/>
              </a:rPr>
              <a:t>What harm can come from data?</a:t>
            </a:r>
            <a:endParaRPr lang="en-US" dirty="0">
              <a:solidFill>
                <a:schemeClr val="tx2"/>
              </a:solidFill>
              <a:latin typeface="Dagny OT" panose="020B0504020201020104" pitchFamily="34" charset="77"/>
              <a:ea typeface="DejaVu Sans ExtraLight" panose="020B020303080402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2616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THE NEED FOR ETHICS</a:t>
            </a:r>
            <a:endParaRPr lang="en-US" sz="24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2400" dirty="0">
                <a:latin typeface="Dagny OT" panose="020B0504020201020104" pitchFamily="34" charset="77"/>
              </a:rPr>
              <a:t>Formerly: “</a:t>
            </a:r>
            <a:r>
              <a:rPr lang="en-US" sz="2400" b="1" dirty="0">
                <a:latin typeface="Dagny OT" panose="020B0504020201020104" pitchFamily="34" charset="77"/>
              </a:rPr>
              <a:t>Wild West</a:t>
            </a:r>
            <a:r>
              <a:rPr lang="en-US" sz="2400" dirty="0">
                <a:latin typeface="Dagny OT" panose="020B0504020201020104" pitchFamily="34" charset="77"/>
              </a:rPr>
              <a:t>” mentality to data collection (and use). Whatever wasn’t technologically forbidden was allowed.</a:t>
            </a:r>
          </a:p>
          <a:p>
            <a:pPr marL="0" indent="0" algn="just">
              <a:lnSpc>
                <a:spcPct val="100000"/>
              </a:lnSpc>
              <a:buNone/>
            </a:pPr>
            <a:endParaRPr lang="en-US" sz="50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US" sz="2400" dirty="0">
                <a:latin typeface="Dagny OT" panose="020B0504020201020104" pitchFamily="34" charset="77"/>
              </a:rPr>
              <a:t>Now: professional codes of conduct are being devised for data scientists (outline responsible ways to practice data science).</a:t>
            </a:r>
          </a:p>
          <a:p>
            <a:pPr marL="0" indent="0" algn="just">
              <a:lnSpc>
                <a:spcPct val="100000"/>
              </a:lnSpc>
              <a:buNone/>
            </a:pPr>
            <a:endParaRPr lang="en-US" sz="500" b="1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US" sz="2400" b="1" dirty="0">
                <a:latin typeface="Dagny OT" panose="020B0504020201020104" pitchFamily="34" charset="77"/>
              </a:rPr>
              <a:t>Additional </a:t>
            </a:r>
            <a:r>
              <a:rPr lang="en-US" sz="2400" dirty="0">
                <a:latin typeface="Dagny OT" panose="020B0504020201020104" pitchFamily="34" charset="77"/>
              </a:rPr>
              <a:t>responsibility</a:t>
            </a:r>
            <a:r>
              <a:rPr lang="en-US" sz="2400" b="1" dirty="0">
                <a:latin typeface="Dagny OT" panose="020B0504020201020104" pitchFamily="34" charset="77"/>
              </a:rPr>
              <a:t> </a:t>
            </a:r>
            <a:r>
              <a:rPr lang="en-US" sz="2400" dirty="0">
                <a:latin typeface="Dagny OT" panose="020B0504020201020104" pitchFamily="34" charset="77"/>
              </a:rPr>
              <a:t>for data scientists; but also, </a:t>
            </a:r>
            <a:r>
              <a:rPr lang="en-US" sz="2400" b="1" dirty="0">
                <a:latin typeface="Dagny OT" panose="020B0504020201020104" pitchFamily="34" charset="77"/>
              </a:rPr>
              <a:t>protection</a:t>
            </a:r>
            <a:r>
              <a:rPr lang="en-US" sz="2400" dirty="0">
                <a:latin typeface="Dagny OT" panose="020B0504020201020104" pitchFamily="34" charset="77"/>
              </a:rPr>
              <a:t> against being hired to carry out questionable analyses.</a:t>
            </a:r>
          </a:p>
          <a:p>
            <a:pPr marL="0" indent="0" algn="just">
              <a:lnSpc>
                <a:spcPct val="100000"/>
              </a:lnSpc>
              <a:buNone/>
            </a:pPr>
            <a:endParaRPr lang="en-US" sz="50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US" sz="2400" dirty="0">
                <a:latin typeface="Dagny OT" panose="020B0504020201020104" pitchFamily="34" charset="77"/>
              </a:rPr>
              <a:t>Does your organization have a code of ethics for its data scientists? For its employees?</a:t>
            </a:r>
          </a:p>
        </p:txBody>
      </p:sp>
    </p:spTree>
    <p:extLst>
      <p:ext uri="{BB962C8B-B14F-4D97-AF65-F5344CB8AC3E}">
        <p14:creationId xmlns:p14="http://schemas.microsoft.com/office/powerpoint/2010/main" val="1067551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WHAT ARE ETHICS?</a:t>
            </a:r>
            <a:endParaRPr lang="en-US" sz="24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lnSpc>
                <a:spcPct val="110000"/>
              </a:lnSpc>
              <a:buNone/>
            </a:pPr>
            <a:r>
              <a:rPr lang="en-US" sz="2400" dirty="0">
                <a:latin typeface="Dagny OT" panose="020B0504020201020104" pitchFamily="34" charset="77"/>
              </a:rPr>
              <a:t>Broadly speaking, ethics refers to the </a:t>
            </a:r>
            <a:r>
              <a:rPr lang="en-US" sz="2400" b="1" dirty="0">
                <a:latin typeface="Dagny OT" panose="020B0504020201020104" pitchFamily="34" charset="77"/>
              </a:rPr>
              <a:t>study</a:t>
            </a:r>
            <a:r>
              <a:rPr lang="en-US" sz="2400" dirty="0">
                <a:latin typeface="Dagny OT" panose="020B0504020201020104" pitchFamily="34" charset="77"/>
              </a:rPr>
              <a:t> and </a:t>
            </a:r>
            <a:r>
              <a:rPr lang="en-US" sz="2400" b="1" dirty="0">
                <a:latin typeface="Dagny OT" panose="020B0504020201020104" pitchFamily="34" charset="77"/>
              </a:rPr>
              <a:t>definition</a:t>
            </a:r>
            <a:r>
              <a:rPr lang="en-US" sz="2400" dirty="0">
                <a:latin typeface="Dagny OT" panose="020B0504020201020104" pitchFamily="34" charset="77"/>
              </a:rPr>
              <a:t> of </a:t>
            </a:r>
            <a:r>
              <a:rPr lang="en-US" sz="2400" b="1" dirty="0">
                <a:latin typeface="Dagny OT" panose="020B0504020201020104" pitchFamily="34" charset="77"/>
              </a:rPr>
              <a:t>right and wrong conducts:</a:t>
            </a:r>
            <a:r>
              <a:rPr lang="en-US" sz="2400" dirty="0">
                <a:latin typeface="Dagny OT" panose="020B0504020201020104" pitchFamily="34" charset="77"/>
              </a:rPr>
              <a:t> </a:t>
            </a:r>
          </a:p>
          <a:p>
            <a:pPr lvl="1" algn="just">
              <a:lnSpc>
                <a:spcPct val="110000"/>
              </a:lnSpc>
              <a:buSzPct val="125000"/>
              <a:buFont typeface="Wingdings" pitchFamily="2" charset="2"/>
              <a:buChar char="§"/>
            </a:pPr>
            <a:r>
              <a:rPr lang="en-US" i="0" dirty="0">
                <a:latin typeface="Dagny OT" panose="020B0504020201020104" pitchFamily="34" charset="77"/>
              </a:rPr>
              <a:t>“not […] social convention, religious beliefs, or laws”.</a:t>
            </a:r>
            <a:r>
              <a:rPr lang="en-US" sz="2200" i="0" dirty="0">
                <a:latin typeface="Dagny OT" panose="020B0504020201020104" pitchFamily="34" charset="77"/>
              </a:rPr>
              <a:t> </a:t>
            </a:r>
            <a:r>
              <a:rPr lang="en-US" sz="1500" i="0" dirty="0">
                <a:latin typeface="Dagny OT" panose="020B0504020201020104" pitchFamily="34" charset="77"/>
              </a:rPr>
              <a:t>(R.W. Paul, L. Elder)</a:t>
            </a:r>
          </a:p>
          <a:p>
            <a:pPr algn="just">
              <a:lnSpc>
                <a:spcPct val="110000"/>
              </a:lnSpc>
            </a:pPr>
            <a:endParaRPr lang="en-US" sz="500" dirty="0">
              <a:latin typeface="Dagny OT" panose="020B0504020201020104" pitchFamily="34" charset="77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US" sz="2400" dirty="0">
                <a:latin typeface="Dagny OT" panose="020B0504020201020104" pitchFamily="34" charset="77"/>
              </a:rPr>
              <a:t>Influential ethical theories:</a:t>
            </a:r>
          </a:p>
          <a:p>
            <a:pPr lvl="1">
              <a:lnSpc>
                <a:spcPct val="110000"/>
              </a:lnSpc>
              <a:buFont typeface="Wingdings" pitchFamily="2" charset="2"/>
              <a:buChar char="§"/>
            </a:pPr>
            <a:r>
              <a:rPr lang="en-US" i="0" dirty="0">
                <a:latin typeface="Dagny OT" panose="020B0504020201020104" pitchFamily="34" charset="77"/>
              </a:rPr>
              <a:t>Kant's </a:t>
            </a:r>
            <a:r>
              <a:rPr lang="en-US" b="1" i="0" dirty="0">
                <a:latin typeface="Dagny OT" panose="020B0504020201020104" pitchFamily="34" charset="77"/>
              </a:rPr>
              <a:t>golden rule </a:t>
            </a:r>
            <a:r>
              <a:rPr lang="en-US" i="0" dirty="0">
                <a:latin typeface="Dagny OT" panose="020B0504020201020104" pitchFamily="34" charset="77"/>
              </a:rPr>
              <a:t>(do onto others…),</a:t>
            </a:r>
            <a:r>
              <a:rPr lang="en-US" b="1" i="0" dirty="0">
                <a:latin typeface="Dagny OT" panose="020B0504020201020104" pitchFamily="34" charset="77"/>
              </a:rPr>
              <a:t> consequentialism</a:t>
            </a:r>
            <a:r>
              <a:rPr lang="en-US" i="0" dirty="0">
                <a:latin typeface="Dagny OT" panose="020B0504020201020104" pitchFamily="34" charset="77"/>
              </a:rPr>
              <a:t> (the ends justify the means), </a:t>
            </a:r>
            <a:r>
              <a:rPr lang="en-US" b="1" i="0" dirty="0">
                <a:latin typeface="Dagny OT" panose="020B0504020201020104" pitchFamily="34" charset="77"/>
              </a:rPr>
              <a:t>utilitarianism</a:t>
            </a:r>
            <a:r>
              <a:rPr lang="en-US" i="0" dirty="0">
                <a:latin typeface="Dagny OT" panose="020B0504020201020104" pitchFamily="34" charset="77"/>
              </a:rPr>
              <a:t> (act in order to maximize positive effect), etc.</a:t>
            </a:r>
          </a:p>
          <a:p>
            <a:pPr lvl="1">
              <a:lnSpc>
                <a:spcPct val="110000"/>
              </a:lnSpc>
              <a:buFont typeface="Wingdings" pitchFamily="2" charset="2"/>
              <a:buChar char="§"/>
            </a:pPr>
            <a:r>
              <a:rPr lang="en-US" b="1" i="0" dirty="0">
                <a:latin typeface="Dagny OT" panose="020B0504020201020104" pitchFamily="34" charset="77"/>
              </a:rPr>
              <a:t>Confucianism</a:t>
            </a:r>
            <a:r>
              <a:rPr lang="en-US" i="0" dirty="0">
                <a:latin typeface="Dagny OT" panose="020B0504020201020104" pitchFamily="34" charset="77"/>
              </a:rPr>
              <a:t>,</a:t>
            </a:r>
            <a:r>
              <a:rPr lang="en-US" b="1" i="0" dirty="0">
                <a:latin typeface="Dagny OT" panose="020B0504020201020104" pitchFamily="34" charset="77"/>
              </a:rPr>
              <a:t> Taoism</a:t>
            </a:r>
            <a:r>
              <a:rPr lang="en-US" i="0" dirty="0">
                <a:latin typeface="Dagny OT" panose="020B0504020201020104" pitchFamily="34" charset="77"/>
              </a:rPr>
              <a:t>, </a:t>
            </a:r>
            <a:r>
              <a:rPr lang="en-US" b="1" i="0" dirty="0">
                <a:latin typeface="Dagny OT" panose="020B0504020201020104" pitchFamily="34" charset="77"/>
              </a:rPr>
              <a:t>Buddhism</a:t>
            </a:r>
            <a:r>
              <a:rPr lang="en-US" i="0" dirty="0">
                <a:latin typeface="Dagny OT" panose="020B0504020201020104" pitchFamily="34" charset="77"/>
              </a:rPr>
              <a:t> (?), etc.</a:t>
            </a:r>
          </a:p>
          <a:p>
            <a:pPr lvl="1">
              <a:lnSpc>
                <a:spcPct val="110000"/>
              </a:lnSpc>
              <a:buFont typeface="Wingdings" pitchFamily="2" charset="2"/>
              <a:buChar char="§"/>
            </a:pPr>
            <a:r>
              <a:rPr lang="en-US" b="1" i="0" dirty="0">
                <a:latin typeface="Dagny OT" panose="020B0504020201020104" pitchFamily="34" charset="77"/>
              </a:rPr>
              <a:t>Ubuntu</a:t>
            </a:r>
            <a:r>
              <a:rPr lang="en-US" i="0" dirty="0">
                <a:latin typeface="Dagny OT" panose="020B0504020201020104" pitchFamily="34" charset="77"/>
              </a:rPr>
              <a:t>, </a:t>
            </a:r>
            <a:r>
              <a:rPr lang="en-US" b="1" i="0" dirty="0">
                <a:latin typeface="Dagny OT" panose="020B0504020201020104" pitchFamily="34" charset="77"/>
              </a:rPr>
              <a:t>Maori</a:t>
            </a:r>
            <a:r>
              <a:rPr lang="en-US" i="0" dirty="0">
                <a:latin typeface="Dagny OT" panose="020B0504020201020104" pitchFamily="34" charset="77"/>
              </a:rPr>
              <a:t>, etc. </a:t>
            </a:r>
          </a:p>
        </p:txBody>
      </p:sp>
    </p:spTree>
    <p:extLst>
      <p:ext uri="{BB962C8B-B14F-4D97-AF65-F5344CB8AC3E}">
        <p14:creationId xmlns:p14="http://schemas.microsoft.com/office/powerpoint/2010/main" val="7476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WHAT ARE ETHICS?</a:t>
            </a:r>
            <a:endParaRPr lang="en-US" sz="24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2286000"/>
            <a:ext cx="9601200" cy="3581400"/>
          </a:xfrm>
        </p:spPr>
        <p:txBody>
          <a:bodyPr>
            <a:no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2400" b="1" dirty="0">
                <a:latin typeface="Dagny OT" panose="020B0504020201020104" pitchFamily="34" charset="77"/>
              </a:rPr>
              <a:t>First Nations Principles of OCAP®:</a:t>
            </a:r>
          </a:p>
          <a:p>
            <a:pPr lvl="1">
              <a:lnSpc>
                <a:spcPct val="100000"/>
              </a:lnSpc>
              <a:buFont typeface="Wingdings" pitchFamily="2" charset="2"/>
              <a:buChar char="§"/>
            </a:pPr>
            <a:r>
              <a:rPr lang="en-US" b="1" i="0" dirty="0">
                <a:latin typeface="Dagny OT" panose="020B0504020201020104" pitchFamily="34" charset="77"/>
              </a:rPr>
              <a:t>Ownership</a:t>
            </a:r>
            <a:br>
              <a:rPr lang="en-US" b="1" i="0" dirty="0">
                <a:latin typeface="Dagny OT" panose="020B0504020201020104" pitchFamily="34" charset="77"/>
              </a:rPr>
            </a:br>
            <a:r>
              <a:rPr lang="en-US" i="0" dirty="0">
                <a:latin typeface="Dagny OT" panose="020B0504020201020104" pitchFamily="34" charset="77"/>
              </a:rPr>
              <a:t>cultural knowledge, data, and information is owned by communities</a:t>
            </a:r>
          </a:p>
          <a:p>
            <a:pPr lvl="1">
              <a:lnSpc>
                <a:spcPct val="100000"/>
              </a:lnSpc>
              <a:buFont typeface="Wingdings" pitchFamily="2" charset="2"/>
              <a:buChar char="§"/>
            </a:pPr>
            <a:r>
              <a:rPr lang="en-US" b="1" i="0" dirty="0">
                <a:latin typeface="Dagny OT" panose="020B0504020201020104" pitchFamily="34" charset="77"/>
              </a:rPr>
              <a:t>Control</a:t>
            </a:r>
            <a:br>
              <a:rPr lang="en-US" b="1" i="0" dirty="0">
                <a:latin typeface="Dagny OT" panose="020B0504020201020104" pitchFamily="34" charset="77"/>
              </a:rPr>
            </a:br>
            <a:r>
              <a:rPr lang="en-US" i="0" dirty="0">
                <a:latin typeface="Dagny OT" panose="020B0504020201020104" pitchFamily="34" charset="77"/>
              </a:rPr>
              <a:t>communities have the right to control all aspects of research and information management that impact them</a:t>
            </a:r>
            <a:endParaRPr lang="en-US" b="1" i="0" dirty="0">
              <a:latin typeface="Dagny OT" panose="020B0504020201020104" pitchFamily="34" charset="77"/>
            </a:endParaRPr>
          </a:p>
          <a:p>
            <a:pPr lvl="1">
              <a:lnSpc>
                <a:spcPct val="100000"/>
              </a:lnSpc>
              <a:buFont typeface="Wingdings" pitchFamily="2" charset="2"/>
              <a:buChar char="§"/>
            </a:pPr>
            <a:r>
              <a:rPr lang="en-US" b="1" i="0" dirty="0">
                <a:latin typeface="Dagny OT" panose="020B0504020201020104" pitchFamily="34" charset="77"/>
              </a:rPr>
              <a:t>Access</a:t>
            </a:r>
            <a:br>
              <a:rPr lang="en-US" b="1" i="0" dirty="0">
                <a:latin typeface="Dagny OT" panose="020B0504020201020104" pitchFamily="34" charset="77"/>
              </a:rPr>
            </a:br>
            <a:r>
              <a:rPr lang="en-US" i="0" dirty="0">
                <a:latin typeface="Dagny OT" panose="020B0504020201020104" pitchFamily="34" charset="77"/>
              </a:rPr>
              <a:t>communities must have access to information and data about themselves no matter where it is held</a:t>
            </a:r>
          </a:p>
          <a:p>
            <a:pPr lvl="1">
              <a:lnSpc>
                <a:spcPct val="100000"/>
              </a:lnSpc>
              <a:buFont typeface="Wingdings" pitchFamily="2" charset="2"/>
              <a:buChar char="§"/>
            </a:pPr>
            <a:r>
              <a:rPr lang="en-US" b="1" i="0" dirty="0">
                <a:latin typeface="Dagny OT" panose="020B0504020201020104" pitchFamily="34" charset="77"/>
              </a:rPr>
              <a:t>Possession</a:t>
            </a:r>
            <a:br>
              <a:rPr lang="en-US" i="0" dirty="0">
                <a:latin typeface="Dagny OT" panose="020B0504020201020104" pitchFamily="34" charset="77"/>
              </a:rPr>
            </a:br>
            <a:r>
              <a:rPr lang="en-US" i="0" dirty="0">
                <a:latin typeface="Dagny OT" panose="020B0504020201020104" pitchFamily="34" charset="77"/>
              </a:rPr>
              <a:t>communities must have physical control of relevant data </a:t>
            </a:r>
            <a:endParaRPr lang="en-US" b="1" i="0" dirty="0">
              <a:latin typeface="Dagny OT" panose="020B0504020201020104" pitchFamily="34" charset="77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705100" y="0"/>
            <a:ext cx="94869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>
                <a:solidFill>
                  <a:srgbClr val="232323"/>
                </a:solidFill>
                <a:latin typeface="Dagny OT" panose="020B0504020201020104" pitchFamily="34" charset="77"/>
                <a:ea typeface="Helvetica Light" charset="0"/>
                <a:cs typeface="Helvetica Light" charset="0"/>
              </a:rPr>
              <a:t>[OCAP® is a registered trademark of the </a:t>
            </a:r>
            <a:r>
              <a:rPr lang="en-US" i="1" dirty="0">
                <a:solidFill>
                  <a:srgbClr val="232323"/>
                </a:solidFill>
                <a:latin typeface="Dagny OT" panose="020B0504020201020104" pitchFamily="34" charset="77"/>
                <a:ea typeface="Helvetica Light" charset="0"/>
                <a:cs typeface="Helvetica Light" charset="0"/>
              </a:rPr>
              <a:t>First Nations Information Governance Centre </a:t>
            </a:r>
            <a:r>
              <a:rPr lang="en-US" dirty="0">
                <a:solidFill>
                  <a:srgbClr val="232323"/>
                </a:solidFill>
                <a:latin typeface="Dagny OT" panose="020B0504020201020104" pitchFamily="34" charset="77"/>
                <a:ea typeface="Helvetica Light" charset="0"/>
                <a:cs typeface="Helvetica Light" charset="0"/>
              </a:rPr>
              <a:t>(FNIGC)]</a:t>
            </a:r>
            <a:endParaRPr lang="en-US" dirty="0">
              <a:latin typeface="Dagny OT" panose="020B0504020201020104" pitchFamily="34" charset="77"/>
              <a:ea typeface="Helvetica Light" charset="0"/>
              <a:cs typeface="Helvetica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4977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ETHICS IN THE DATA CONTEXT</a:t>
            </a:r>
            <a:endParaRPr lang="en-US" sz="24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2400" dirty="0">
                <a:latin typeface="Dagny OT" panose="020B0504020201020104" pitchFamily="34" charset="77"/>
              </a:rPr>
              <a:t>Data ethics questions:</a:t>
            </a:r>
          </a:p>
          <a:p>
            <a:pPr lvl="1" algn="just">
              <a:lnSpc>
                <a:spcPct val="100000"/>
              </a:lnSpc>
              <a:buFont typeface="Wingdings" pitchFamily="2" charset="2"/>
              <a:buChar char="§"/>
            </a:pPr>
            <a:r>
              <a:rPr lang="en-US" b="1" i="0" dirty="0">
                <a:latin typeface="Dagny OT" panose="020B0504020201020104" pitchFamily="34" charset="77"/>
              </a:rPr>
              <a:t>Who</a:t>
            </a:r>
            <a:r>
              <a:rPr lang="en-US" i="0" dirty="0">
                <a:latin typeface="Dagny OT" panose="020B0504020201020104" pitchFamily="34" charset="77"/>
              </a:rPr>
              <a:t>, if anyone, owns data?</a:t>
            </a:r>
          </a:p>
          <a:p>
            <a:pPr lvl="1" algn="just">
              <a:lnSpc>
                <a:spcPct val="100000"/>
              </a:lnSpc>
              <a:buFont typeface="Wingdings" pitchFamily="2" charset="2"/>
              <a:buChar char="§"/>
            </a:pPr>
            <a:r>
              <a:rPr lang="en-US" i="0" dirty="0">
                <a:latin typeface="Dagny OT" panose="020B0504020201020104" pitchFamily="34" charset="77"/>
              </a:rPr>
              <a:t>Are there </a:t>
            </a:r>
            <a:r>
              <a:rPr lang="en-US" b="1" i="0" dirty="0">
                <a:latin typeface="Dagny OT" panose="020B0504020201020104" pitchFamily="34" charset="77"/>
              </a:rPr>
              <a:t>limits</a:t>
            </a:r>
            <a:r>
              <a:rPr lang="en-US" i="0" dirty="0">
                <a:latin typeface="Dagny OT" panose="020B0504020201020104" pitchFamily="34" charset="77"/>
              </a:rPr>
              <a:t> to how data can be used?</a:t>
            </a:r>
          </a:p>
          <a:p>
            <a:pPr lvl="1" algn="just">
              <a:lnSpc>
                <a:spcPct val="100000"/>
              </a:lnSpc>
              <a:buFont typeface="Wingdings" pitchFamily="2" charset="2"/>
              <a:buChar char="§"/>
            </a:pPr>
            <a:r>
              <a:rPr lang="en-US" i="0" dirty="0">
                <a:latin typeface="Dagny OT" panose="020B0504020201020104" pitchFamily="34" charset="77"/>
              </a:rPr>
              <a:t>Are there </a:t>
            </a:r>
            <a:r>
              <a:rPr lang="en-US" b="1" i="0" dirty="0">
                <a:latin typeface="Dagny OT" panose="020B0504020201020104" pitchFamily="34" charset="77"/>
              </a:rPr>
              <a:t>value-biases</a:t>
            </a:r>
            <a:r>
              <a:rPr lang="en-US" i="0" dirty="0">
                <a:latin typeface="Dagny OT" panose="020B0504020201020104" pitchFamily="34" charset="77"/>
              </a:rPr>
              <a:t> built into certain analytics?</a:t>
            </a:r>
          </a:p>
          <a:p>
            <a:pPr lvl="1" algn="just">
              <a:lnSpc>
                <a:spcPct val="100000"/>
              </a:lnSpc>
              <a:buFont typeface="Wingdings" pitchFamily="2" charset="2"/>
              <a:buChar char="§"/>
            </a:pPr>
            <a:r>
              <a:rPr lang="en-US" i="0" dirty="0">
                <a:latin typeface="Dagny OT" panose="020B0504020201020104" pitchFamily="34" charset="77"/>
              </a:rPr>
              <a:t>Are there categories that should </a:t>
            </a:r>
            <a:r>
              <a:rPr lang="en-US" b="1" i="0" dirty="0">
                <a:latin typeface="Dagny OT" panose="020B0504020201020104" pitchFamily="34" charset="77"/>
              </a:rPr>
              <a:t>not</a:t>
            </a:r>
            <a:r>
              <a:rPr lang="en-US" i="0" dirty="0">
                <a:latin typeface="Dagny OT" panose="020B0504020201020104" pitchFamily="34" charset="77"/>
              </a:rPr>
              <a:t> be used in analyzing personal data?</a:t>
            </a:r>
          </a:p>
          <a:p>
            <a:pPr lvl="1" algn="just">
              <a:lnSpc>
                <a:spcPct val="100000"/>
              </a:lnSpc>
              <a:buFont typeface="Wingdings" pitchFamily="2" charset="2"/>
              <a:buChar char="§"/>
            </a:pPr>
            <a:r>
              <a:rPr lang="en-US" i="0" dirty="0">
                <a:latin typeface="Dagny OT" panose="020B0504020201020104" pitchFamily="34" charset="77"/>
              </a:rPr>
              <a:t>Should some data be </a:t>
            </a:r>
            <a:r>
              <a:rPr lang="en-US" b="1" i="0" dirty="0">
                <a:latin typeface="Dagny OT" panose="020B0504020201020104" pitchFamily="34" charset="77"/>
              </a:rPr>
              <a:t>publicly available </a:t>
            </a:r>
            <a:r>
              <a:rPr lang="en-US" i="0" dirty="0">
                <a:latin typeface="Dagny OT" panose="020B0504020201020104" pitchFamily="34" charset="77"/>
              </a:rPr>
              <a:t>to </a:t>
            </a:r>
            <a:r>
              <a:rPr lang="en-US" b="1" i="0" dirty="0">
                <a:latin typeface="Dagny OT" panose="020B0504020201020104" pitchFamily="34" charset="77"/>
              </a:rPr>
              <a:t>all</a:t>
            </a:r>
            <a:r>
              <a:rPr lang="en-US" i="0" dirty="0">
                <a:latin typeface="Dagny OT" panose="020B0504020201020104" pitchFamily="34" charset="77"/>
              </a:rPr>
              <a:t> researchers?</a:t>
            </a:r>
          </a:p>
          <a:p>
            <a:pPr marL="0" indent="0" algn="just">
              <a:lnSpc>
                <a:spcPct val="100000"/>
              </a:lnSpc>
              <a:buNone/>
            </a:pPr>
            <a:endParaRPr lang="en-US" sz="50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US" sz="2400" dirty="0">
                <a:latin typeface="Dagny OT" panose="020B0504020201020104" pitchFamily="34" charset="77"/>
              </a:rPr>
              <a:t>Analytically, the </a:t>
            </a:r>
            <a:r>
              <a:rPr lang="en-US" sz="2400" b="1" dirty="0">
                <a:latin typeface="Dagny OT" panose="020B0504020201020104" pitchFamily="34" charset="77"/>
              </a:rPr>
              <a:t>general</a:t>
            </a:r>
            <a:r>
              <a:rPr lang="en-US" sz="2400" dirty="0">
                <a:latin typeface="Dagny OT" panose="020B0504020201020104" pitchFamily="34" charset="77"/>
              </a:rPr>
              <a:t> is preferred to the </a:t>
            </a:r>
            <a:r>
              <a:rPr lang="en-US" sz="2400" b="1" dirty="0">
                <a:latin typeface="Dagny OT" panose="020B0504020201020104" pitchFamily="34" charset="77"/>
              </a:rPr>
              <a:t>anecdotal</a:t>
            </a:r>
            <a:r>
              <a:rPr lang="en-US" sz="2400" dirty="0">
                <a:latin typeface="Dagny OT" panose="020B0504020201020104" pitchFamily="34" charset="77"/>
              </a:rPr>
              <a:t>, but decisions made on the basis of machine learning and A.I. (security, financial, marketing, etc.) may affect real beings in </a:t>
            </a:r>
            <a:r>
              <a:rPr lang="en-US" sz="2400" b="1" dirty="0">
                <a:latin typeface="Dagny OT" panose="020B0504020201020104" pitchFamily="34" charset="77"/>
              </a:rPr>
              <a:t>unpredictable ways</a:t>
            </a:r>
            <a:r>
              <a:rPr lang="en-US" sz="2400" dirty="0">
                <a:latin typeface="Dagny OT" panose="020B0504020201020104" pitchFamily="34" charset="77"/>
              </a:rPr>
              <a:t>. </a:t>
            </a:r>
          </a:p>
        </p:txBody>
      </p:sp>
      <p:sp>
        <p:nvSpPr>
          <p:cNvPr id="5" name="Rectangle 4"/>
          <p:cNvSpPr/>
          <p:nvPr/>
        </p:nvSpPr>
        <p:spPr>
          <a:xfrm>
            <a:off x="7062070" y="0"/>
            <a:ext cx="512993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400" dirty="0">
                <a:latin typeface="Dagny OT" panose="020B0504020201020104" pitchFamily="34" charset="0"/>
                <a:ea typeface="Helvetica Light" charset="0"/>
                <a:cs typeface="Helvetica Light" charset="0"/>
              </a:rPr>
              <a:t>[University of Virginia, </a:t>
            </a:r>
            <a:r>
              <a:rPr lang="en-US" sz="1400" dirty="0">
                <a:latin typeface="Dagny OT" panose="020B0504020201020104" pitchFamily="34" charset="0"/>
                <a:ea typeface="Helvetica Light" charset="0"/>
                <a:cs typeface="Helvetica Light" charset="0"/>
                <a:hlinkClick r:id="rId3"/>
              </a:rPr>
              <a:t>Centre for Big Data Ethics, Law, and Policy</a:t>
            </a:r>
            <a:r>
              <a:rPr lang="en-US" sz="1400" dirty="0">
                <a:latin typeface="Dagny OT" panose="020B0504020201020104" pitchFamily="34" charset="0"/>
                <a:ea typeface="Helvetica Light" charset="0"/>
                <a:cs typeface="Helvetica Light" charset="0"/>
              </a:rPr>
              <a:t>]</a:t>
            </a:r>
            <a:endParaRPr lang="en-US" sz="1400" i="1" dirty="0">
              <a:latin typeface="Dagny OT" panose="020B0504020201020104" pitchFamily="34" charset="0"/>
              <a:ea typeface="Helvetica Light" charset="0"/>
              <a:cs typeface="Helvetica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217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BEST PRACTICES</a:t>
            </a:r>
            <a:endParaRPr lang="en-US" sz="24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400" b="1" dirty="0">
                <a:latin typeface="Dagny OT" panose="020B0504020201020104" pitchFamily="34" charset="77"/>
              </a:rPr>
              <a:t>“Do No Harm”: </a:t>
            </a:r>
            <a:r>
              <a:rPr lang="en-US" sz="2400" dirty="0">
                <a:latin typeface="Dagny OT" panose="020B0504020201020104" pitchFamily="34" charset="77"/>
              </a:rPr>
              <a:t>data collected from an individual </a:t>
            </a:r>
            <a:r>
              <a:rPr lang="en-US" sz="2400" b="1" dirty="0">
                <a:latin typeface="Dagny OT" panose="020B0504020201020104" pitchFamily="34" charset="77"/>
              </a:rPr>
              <a:t>should not be used to harm</a:t>
            </a:r>
            <a:r>
              <a:rPr lang="en-US" sz="2400" dirty="0">
                <a:latin typeface="Dagny OT" panose="020B0504020201020104" pitchFamily="34" charset="77"/>
              </a:rPr>
              <a:t> the individual. </a:t>
            </a:r>
          </a:p>
          <a:p>
            <a:pPr>
              <a:lnSpc>
                <a:spcPct val="100000"/>
              </a:lnSpc>
            </a:pPr>
            <a:endParaRPr lang="en-US" sz="500" dirty="0">
              <a:latin typeface="Dagny OT" panose="020B0504020201020104" pitchFamily="34" charset="7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2400" b="1" dirty="0">
                <a:latin typeface="Dagny OT" panose="020B0504020201020104" pitchFamily="34" charset="77"/>
              </a:rPr>
              <a:t>Informed Consent:</a:t>
            </a:r>
            <a:endParaRPr lang="en-US" sz="2400" dirty="0">
              <a:latin typeface="Dagny OT" panose="020B0504020201020104" pitchFamily="34" charset="77"/>
            </a:endParaRPr>
          </a:p>
          <a:p>
            <a:pPr lvl="1">
              <a:lnSpc>
                <a:spcPct val="100000"/>
              </a:lnSpc>
              <a:buFont typeface="Wingdings" pitchFamily="2" charset="2"/>
              <a:buChar char="§"/>
            </a:pPr>
            <a:r>
              <a:rPr lang="en-US" i="0" dirty="0">
                <a:latin typeface="Dagny OT" panose="020B0504020201020104" pitchFamily="34" charset="77"/>
              </a:rPr>
              <a:t>Individuals must </a:t>
            </a:r>
            <a:r>
              <a:rPr lang="en-US" b="1" i="0" dirty="0">
                <a:latin typeface="Dagny OT" panose="020B0504020201020104" pitchFamily="34" charset="77"/>
              </a:rPr>
              <a:t>agree to the collection and use </a:t>
            </a:r>
            <a:r>
              <a:rPr lang="en-US" i="0" dirty="0">
                <a:latin typeface="Dagny OT" panose="020B0504020201020104" pitchFamily="34" charset="77"/>
              </a:rPr>
              <a:t>of their data</a:t>
            </a:r>
          </a:p>
          <a:p>
            <a:pPr lvl="1">
              <a:lnSpc>
                <a:spcPct val="100000"/>
              </a:lnSpc>
              <a:buFont typeface="Wingdings" pitchFamily="2" charset="2"/>
              <a:buChar char="§"/>
            </a:pPr>
            <a:r>
              <a:rPr lang="en-US" i="0" dirty="0">
                <a:latin typeface="Dagny OT" panose="020B0504020201020104" pitchFamily="34" charset="77"/>
              </a:rPr>
              <a:t>Individuals must have a </a:t>
            </a:r>
            <a:r>
              <a:rPr lang="en-US" b="1" i="0" dirty="0">
                <a:latin typeface="Dagny OT" panose="020B0504020201020104" pitchFamily="34" charset="77"/>
              </a:rPr>
              <a:t>real understanding of what they are consenting to</a:t>
            </a:r>
            <a:r>
              <a:rPr lang="en-US" i="0" dirty="0">
                <a:latin typeface="Dagny OT" panose="020B0504020201020104" pitchFamily="34" charset="77"/>
              </a:rPr>
              <a:t>, and of </a:t>
            </a:r>
            <a:r>
              <a:rPr lang="en-US" b="1" i="0" dirty="0">
                <a:latin typeface="Dagny OT" panose="020B0504020201020104" pitchFamily="34" charset="77"/>
              </a:rPr>
              <a:t>possible consequences </a:t>
            </a:r>
            <a:r>
              <a:rPr lang="en-US" i="0" dirty="0">
                <a:latin typeface="Dagny OT" panose="020B0504020201020104" pitchFamily="34" charset="77"/>
              </a:rPr>
              <a:t>for them and others</a:t>
            </a:r>
          </a:p>
          <a:p>
            <a:pPr>
              <a:lnSpc>
                <a:spcPct val="100000"/>
              </a:lnSpc>
            </a:pPr>
            <a:endParaRPr lang="en-US" sz="500" b="1" dirty="0">
              <a:latin typeface="Dagny OT" panose="020B0504020201020104" pitchFamily="34" charset="7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2400" b="1" dirty="0">
                <a:latin typeface="Dagny OT" panose="020B0504020201020104" pitchFamily="34" charset="77"/>
              </a:rPr>
              <a:t>Respect “Privacy”: </a:t>
            </a:r>
            <a:r>
              <a:rPr lang="en-US" sz="2400" dirty="0">
                <a:latin typeface="Dagny OT" panose="020B0504020201020104" pitchFamily="34" charset="77"/>
              </a:rPr>
              <a:t>excessively hard to maintain in the age of constant trawling of the Internet for personal data.</a:t>
            </a:r>
          </a:p>
          <a:p>
            <a:pPr lvl="1">
              <a:lnSpc>
                <a:spcPct val="100000"/>
              </a:lnSpc>
            </a:pPr>
            <a:endParaRPr lang="en-US" sz="100" dirty="0"/>
          </a:p>
        </p:txBody>
      </p:sp>
    </p:spTree>
    <p:extLst>
      <p:ext uri="{BB962C8B-B14F-4D97-AF65-F5344CB8AC3E}">
        <p14:creationId xmlns:p14="http://schemas.microsoft.com/office/powerpoint/2010/main" val="1343179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BEST PRACTICES</a:t>
            </a:r>
            <a:endParaRPr lang="en-US" sz="24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400" b="1" dirty="0">
                <a:latin typeface="Dagny OT" panose="020B0504020201020104" pitchFamily="34" charset="77"/>
              </a:rPr>
              <a:t>Keep Data Public: </a:t>
            </a:r>
            <a:r>
              <a:rPr lang="en-US" sz="2400" dirty="0">
                <a:latin typeface="Dagny OT" panose="020B0504020201020104" pitchFamily="34" charset="77"/>
              </a:rPr>
              <a:t>data should be kept </a:t>
            </a:r>
            <a:r>
              <a:rPr lang="en-US" sz="2400" b="1" dirty="0">
                <a:latin typeface="Dagny OT" panose="020B0504020201020104" pitchFamily="34" charset="77"/>
              </a:rPr>
              <a:t>public </a:t>
            </a:r>
            <a:r>
              <a:rPr lang="en-US" sz="2400" dirty="0">
                <a:latin typeface="Dagny OT" panose="020B0504020201020104" pitchFamily="34" charset="77"/>
              </a:rPr>
              <a:t>(all? most? any?).</a:t>
            </a:r>
          </a:p>
          <a:p>
            <a:pPr>
              <a:lnSpc>
                <a:spcPct val="100000"/>
              </a:lnSpc>
            </a:pPr>
            <a:endParaRPr lang="en-US" sz="100" b="1" dirty="0">
              <a:latin typeface="Dagny OT" panose="020B0504020201020104" pitchFamily="34" charset="7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2400" b="1" dirty="0">
                <a:latin typeface="Dagny OT" panose="020B0504020201020104" pitchFamily="34" charset="77"/>
              </a:rPr>
              <a:t>Opt-In/Opt-Out:</a:t>
            </a:r>
            <a:r>
              <a:rPr lang="en-US" sz="2400" dirty="0">
                <a:latin typeface="Dagny OT" panose="020B0504020201020104" pitchFamily="34" charset="77"/>
              </a:rPr>
              <a:t> Informed consent requires the ability to </a:t>
            </a:r>
            <a:r>
              <a:rPr lang="en-US" sz="2400" b="1" dirty="0">
                <a:latin typeface="Dagny OT" panose="020B0504020201020104" pitchFamily="34" charset="77"/>
              </a:rPr>
              <a:t>opt out</a:t>
            </a:r>
            <a:r>
              <a:rPr lang="en-US" sz="2400" dirty="0">
                <a:latin typeface="Dagny OT" panose="020B0504020201020104" pitchFamily="34" charset="77"/>
              </a:rPr>
              <a:t>. </a:t>
            </a:r>
          </a:p>
          <a:p>
            <a:pPr>
              <a:lnSpc>
                <a:spcPct val="100000"/>
              </a:lnSpc>
            </a:pPr>
            <a:endParaRPr lang="en-US" sz="100" b="1" dirty="0">
              <a:latin typeface="Dagny OT" panose="020B0504020201020104" pitchFamily="34" charset="7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2400" b="1" dirty="0">
                <a:latin typeface="Dagny OT" panose="020B0504020201020104" pitchFamily="34" charset="77"/>
              </a:rPr>
              <a:t>Anonymize Data:</a:t>
            </a:r>
            <a:r>
              <a:rPr lang="en-US" sz="2400" dirty="0">
                <a:latin typeface="Dagny OT" panose="020B0504020201020104" pitchFamily="34" charset="77"/>
              </a:rPr>
              <a:t> removal of id fields from data prior to analysis.</a:t>
            </a:r>
          </a:p>
          <a:p>
            <a:pPr>
              <a:lnSpc>
                <a:spcPct val="100000"/>
              </a:lnSpc>
            </a:pPr>
            <a:endParaRPr lang="en-US" sz="100" dirty="0">
              <a:latin typeface="Dagny OT" panose="020B0504020201020104" pitchFamily="34" charset="7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2400" b="1" dirty="0">
                <a:latin typeface="Dagny OT" panose="020B0504020201020104" pitchFamily="34" charset="77"/>
              </a:rPr>
              <a:t>“Let the Data Speak”:</a:t>
            </a:r>
            <a:r>
              <a:rPr lang="en-US" sz="2400" dirty="0">
                <a:latin typeface="Dagny OT" panose="020B0504020201020104" pitchFamily="34" charset="77"/>
              </a:rPr>
              <a:t> </a:t>
            </a:r>
          </a:p>
          <a:p>
            <a:pPr lvl="1">
              <a:lnSpc>
                <a:spcPct val="100000"/>
              </a:lnSpc>
              <a:buFont typeface="Wingdings" pitchFamily="2" charset="2"/>
              <a:buChar char="§"/>
            </a:pPr>
            <a:r>
              <a:rPr lang="en-US" i="0" dirty="0">
                <a:latin typeface="Dagny OT" panose="020B0504020201020104" pitchFamily="34" charset="77"/>
              </a:rPr>
              <a:t>no cherry picking</a:t>
            </a:r>
          </a:p>
          <a:p>
            <a:pPr lvl="1">
              <a:lnSpc>
                <a:spcPct val="100000"/>
              </a:lnSpc>
              <a:buFont typeface="Wingdings" pitchFamily="2" charset="2"/>
              <a:buChar char="§"/>
            </a:pPr>
            <a:r>
              <a:rPr lang="en-US" i="0" dirty="0">
                <a:latin typeface="Dagny OT" panose="020B0504020201020104" pitchFamily="34" charset="77"/>
              </a:rPr>
              <a:t>importance of validation (more on this later)</a:t>
            </a:r>
          </a:p>
          <a:p>
            <a:pPr lvl="1">
              <a:lnSpc>
                <a:spcPct val="100000"/>
              </a:lnSpc>
              <a:buFont typeface="Wingdings" pitchFamily="2" charset="2"/>
              <a:buChar char="§"/>
            </a:pPr>
            <a:r>
              <a:rPr lang="en-US" i="0" dirty="0">
                <a:latin typeface="Dagny OT" panose="020B0504020201020104" pitchFamily="34" charset="77"/>
              </a:rPr>
              <a:t>correlation and causation (more on this later, too)</a:t>
            </a:r>
          </a:p>
          <a:p>
            <a:pPr lvl="1">
              <a:lnSpc>
                <a:spcPct val="100000"/>
              </a:lnSpc>
              <a:buFont typeface="Wingdings" pitchFamily="2" charset="2"/>
              <a:buChar char="§"/>
            </a:pPr>
            <a:r>
              <a:rPr lang="en-US" i="0" dirty="0">
                <a:latin typeface="Dagny OT" panose="020B0504020201020104" pitchFamily="34" charset="77"/>
              </a:rPr>
              <a:t>repeatability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9E54840-6B88-7749-AF20-BAE58013847D}"/>
              </a:ext>
            </a:extLst>
          </p:cNvPr>
          <p:cNvSpPr/>
          <p:nvPr/>
        </p:nvSpPr>
        <p:spPr>
          <a:xfrm>
            <a:off x="4287272" y="0"/>
            <a:ext cx="790472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400" dirty="0">
                <a:latin typeface="Dagny OT" panose="020B0504020201020104" pitchFamily="34" charset="0"/>
                <a:ea typeface="Helvetica Light" charset="0"/>
                <a:cs typeface="Helvetica Light" charset="0"/>
              </a:rPr>
              <a:t>[More information on how to consider data privacy and human rights is found in the Intranet Data Wiki.]</a:t>
            </a:r>
            <a:endParaRPr lang="en-US" sz="1400" i="1" dirty="0">
              <a:latin typeface="Dagny OT" panose="020B0504020201020104" pitchFamily="34" charset="0"/>
              <a:ea typeface="Helvetica Light" charset="0"/>
              <a:cs typeface="Helvetica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1950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0D932C-BF66-744A-99E6-8DBEF5FA3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GBA+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5FA14D-A32F-B748-968E-6AD7211C97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lnSpc>
                <a:spcPct val="100000"/>
              </a:lnSpc>
              <a:buNone/>
            </a:pPr>
            <a:r>
              <a:rPr lang="en-CA" b="1" dirty="0">
                <a:latin typeface="Dagny OT" panose="020B0504020201020104" pitchFamily="34" charset="77"/>
              </a:rPr>
              <a:t>Gender-Based </a:t>
            </a:r>
            <a:r>
              <a:rPr lang="en-CA" b="1">
                <a:latin typeface="Dagny OT" panose="020B0504020201020104" pitchFamily="34" charset="77"/>
              </a:rPr>
              <a:t>Analysis Plus</a:t>
            </a:r>
            <a:r>
              <a:rPr lang="en-CA">
                <a:latin typeface="Dagny OT" panose="020B0504020201020104" pitchFamily="34" charset="77"/>
              </a:rPr>
              <a:t> </a:t>
            </a:r>
            <a:r>
              <a:rPr lang="en-CA" dirty="0">
                <a:latin typeface="Dagny OT" panose="020B0504020201020104" pitchFamily="34" charset="77"/>
              </a:rPr>
              <a:t>is an analytical process used to assess how different gendered people may experience policies, programs and initiatives.</a:t>
            </a:r>
          </a:p>
          <a:p>
            <a:pPr marL="0" indent="0" algn="just">
              <a:lnSpc>
                <a:spcPct val="100000"/>
              </a:lnSpc>
              <a:buNone/>
            </a:pPr>
            <a:endParaRPr lang="en-CA" sz="50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CA" b="1" dirty="0">
                <a:latin typeface="Dagny OT" panose="020B0504020201020104" pitchFamily="34" charset="77"/>
              </a:rPr>
              <a:t>Example:</a:t>
            </a:r>
            <a:r>
              <a:rPr lang="en-CA" dirty="0">
                <a:latin typeface="Dagny OT" panose="020B0504020201020104" pitchFamily="34" charset="77"/>
              </a:rPr>
              <a:t> </a:t>
            </a:r>
            <a:r>
              <a:rPr lang="en-CA" dirty="0">
                <a:latin typeface="Dagny OT" panose="020B0504020201020104" pitchFamily="34" charset="77"/>
                <a:hlinkClick r:id="rId2"/>
              </a:rPr>
              <a:t>Work interruptions and financial vulnerability</a:t>
            </a:r>
            <a:r>
              <a:rPr lang="en-CA" dirty="0">
                <a:latin typeface="Dagny OT" panose="020B0504020201020104" pitchFamily="34" charset="77"/>
              </a:rPr>
              <a:t>, D. </a:t>
            </a:r>
            <a:r>
              <a:rPr lang="en-CA" dirty="0" err="1">
                <a:latin typeface="Dagny OT" panose="020B0504020201020104" pitchFamily="34" charset="77"/>
              </a:rPr>
              <a:t>Messacar</a:t>
            </a:r>
            <a:r>
              <a:rPr lang="en-CA" dirty="0">
                <a:latin typeface="Dagny OT" panose="020B0504020201020104" pitchFamily="34" charset="77"/>
              </a:rPr>
              <a:t>, R. Morrissette</a:t>
            </a:r>
          </a:p>
          <a:p>
            <a:pPr lvl="1" algn="just">
              <a:lnSpc>
                <a:spcPct val="100000"/>
              </a:lnSpc>
              <a:buFont typeface="Wingdings" pitchFamily="2" charset="2"/>
              <a:buChar char="§"/>
            </a:pPr>
            <a:r>
              <a:rPr lang="en-CA" sz="1800" i="0" dirty="0">
                <a:latin typeface="Dagny OT" panose="020B0504020201020104" pitchFamily="34" charset="77"/>
              </a:rPr>
              <a:t>If the data had not been collected and/or analyzed in a GBA+ manner, it would be harder to see how financial vulnerability affects different groups (if the analysis had looked only at age groups and gender, for example, instead of also including family composition). </a:t>
            </a:r>
          </a:p>
          <a:p>
            <a:pPr marL="0" indent="0" algn="just">
              <a:lnSpc>
                <a:spcPct val="100000"/>
              </a:lnSpc>
              <a:buNone/>
            </a:pPr>
            <a:endParaRPr lang="en-CA" sz="50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CA" i="0" dirty="0">
                <a:latin typeface="Dagny OT" panose="020B0504020201020104" pitchFamily="34" charset="77"/>
              </a:rPr>
              <a:t>Policies</a:t>
            </a:r>
            <a:r>
              <a:rPr lang="en-CA" dirty="0">
                <a:latin typeface="Dagny OT" panose="020B0504020201020104" pitchFamily="34" charset="77"/>
              </a:rPr>
              <a:t> and </a:t>
            </a:r>
            <a:r>
              <a:rPr lang="en-CA" i="0" dirty="0">
                <a:latin typeface="Dagny OT" panose="020B0504020201020104" pitchFamily="34" charset="77"/>
              </a:rPr>
              <a:t>events </a:t>
            </a:r>
            <a:r>
              <a:rPr lang="en-CA" b="1" i="0" dirty="0">
                <a:latin typeface="Dagny OT" panose="020B0504020201020104" pitchFamily="34" charset="77"/>
              </a:rPr>
              <a:t>impact real people in real way</a:t>
            </a:r>
            <a:r>
              <a:rPr lang="en-CA" i="0" dirty="0">
                <a:latin typeface="Dagny OT" panose="020B0504020201020104" pitchFamily="34" charset="77"/>
              </a:rPr>
              <a:t>, and not always in the same manner. Data analysis methods are typically used to predict and/or describe </a:t>
            </a:r>
            <a:r>
              <a:rPr lang="en-CA" b="1" i="0" dirty="0">
                <a:latin typeface="Dagny OT" panose="020B0504020201020104" pitchFamily="34" charset="77"/>
              </a:rPr>
              <a:t>average</a:t>
            </a:r>
            <a:r>
              <a:rPr lang="en-CA" i="0" dirty="0">
                <a:latin typeface="Dagny OT" panose="020B0504020201020104" pitchFamily="34" charset="77"/>
              </a:rPr>
              <a:t> (or central)  outcomes, but it is often those who are far from the centre who are most affected.</a:t>
            </a:r>
          </a:p>
          <a:p>
            <a:pPr marL="0" indent="0" algn="just">
              <a:lnSpc>
                <a:spcPct val="100000"/>
              </a:lnSpc>
              <a:buNone/>
            </a:pPr>
            <a:endParaRPr lang="en-CA" sz="50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CA" dirty="0">
                <a:latin typeface="Dagny OT" panose="020B0504020201020104" pitchFamily="34" charset="77"/>
              </a:rPr>
              <a:t>Let’s be smart about this.</a:t>
            </a:r>
            <a:endParaRPr lang="en-CA" i="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endParaRPr lang="en-US" dirty="0">
              <a:latin typeface="Dagny OT" panose="020B0504020201020104" pitchFamily="34" charset="7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16D603-7585-DB41-AD4B-C3B4DC18B2BE}"/>
              </a:ext>
            </a:extLst>
          </p:cNvPr>
          <p:cNvSpPr txBox="1"/>
          <p:nvPr/>
        </p:nvSpPr>
        <p:spPr>
          <a:xfrm>
            <a:off x="4524374" y="0"/>
            <a:ext cx="766762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400" dirty="0">
                <a:latin typeface="Dagny OT" panose="020B0504020201020104" pitchFamily="34" charset="77"/>
              </a:rPr>
              <a:t>[</a:t>
            </a:r>
            <a:r>
              <a:rPr lang="en-US" sz="1400" dirty="0">
                <a:latin typeface="Dagny OT" panose="020B0504020201020104" pitchFamily="34" charset="77"/>
                <a:hlinkClick r:id="rId3"/>
              </a:rPr>
              <a:t>https://www.statcan.gc.ca/eng/topics-start/gender_diversity_and_inclusion</a:t>
            </a:r>
            <a:r>
              <a:rPr lang="en-US" sz="1400" dirty="0">
                <a:latin typeface="Dagny OT" panose="020B0504020201020104" pitchFamily="34" charset="77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182171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WHAT IS DATA?</a:t>
            </a:r>
            <a:endParaRPr lang="en-US" sz="2400" b="1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349410" y="3429000"/>
            <a:ext cx="8495800" cy="19050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400" dirty="0">
                <a:latin typeface="Dagny OT" panose="020B0504020201020104" pitchFamily="34" charset="77"/>
              </a:rPr>
              <a:t>4,529			‘red’			25.782		‘Y’</a:t>
            </a:r>
          </a:p>
        </p:txBody>
      </p:sp>
    </p:spTree>
    <p:extLst>
      <p:ext uri="{BB962C8B-B14F-4D97-AF65-F5344CB8AC3E}">
        <p14:creationId xmlns:p14="http://schemas.microsoft.com/office/powerpoint/2010/main" val="3205157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/>
          <p:cNvPicPr>
            <a:picLocks noGrp="1" noChangeAspect="1"/>
          </p:cNvPicPr>
          <p:nvPr>
            <p:ph sz="half" idx="1"/>
          </p:nvPr>
        </p:nvPicPr>
        <p:blipFill>
          <a:blip r:embed="rId3"/>
          <a:srcRect/>
          <a:stretch/>
        </p:blipFill>
        <p:spPr>
          <a:xfrm>
            <a:off x="1496167" y="1986502"/>
            <a:ext cx="3312568" cy="3312568"/>
          </a:xfr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OBJECTS AND ATTRIBUTES</a:t>
            </a:r>
            <a:endParaRPr lang="en-US" sz="2400" b="1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4294967295"/>
          </p:nvPr>
        </p:nvSpPr>
        <p:spPr>
          <a:xfrm>
            <a:off x="5234237" y="2329799"/>
            <a:ext cx="5621882" cy="2969271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b="1" dirty="0">
                <a:latin typeface="Dagny OT" panose="020B0504020201020104" pitchFamily="34" charset="77"/>
              </a:rPr>
              <a:t>Object: </a:t>
            </a:r>
            <a:r>
              <a:rPr lang="en-US" sz="2400" dirty="0">
                <a:latin typeface="Dagny OT" panose="020B0504020201020104" pitchFamily="34" charset="77"/>
              </a:rPr>
              <a:t>apple</a:t>
            </a:r>
            <a:endParaRPr lang="en-US" sz="2400" b="1" dirty="0">
              <a:latin typeface="Dagny OT" panose="020B0504020201020104" pitchFamily="34" charset="77"/>
            </a:endParaRPr>
          </a:p>
          <a:p>
            <a:pPr marL="0" indent="0">
              <a:buNone/>
            </a:pPr>
            <a:r>
              <a:rPr lang="en-US" sz="2400" b="1" dirty="0">
                <a:latin typeface="Dagny OT" panose="020B0504020201020104" pitchFamily="34" charset="77"/>
              </a:rPr>
              <a:t>Shape: </a:t>
            </a:r>
            <a:r>
              <a:rPr lang="en-US" sz="2400" dirty="0">
                <a:latin typeface="Dagny OT" panose="020B0504020201020104" pitchFamily="34" charset="77"/>
              </a:rPr>
              <a:t>spherical</a:t>
            </a:r>
            <a:endParaRPr lang="en-US" sz="2400" b="1" dirty="0">
              <a:latin typeface="Dagny OT" panose="020B0504020201020104" pitchFamily="34" charset="77"/>
            </a:endParaRPr>
          </a:p>
          <a:p>
            <a:pPr marL="0" indent="0">
              <a:buNone/>
            </a:pPr>
            <a:r>
              <a:rPr lang="en-US" sz="2400" b="1" dirty="0" err="1">
                <a:latin typeface="Dagny OT" panose="020B0504020201020104" pitchFamily="34" charset="77"/>
              </a:rPr>
              <a:t>Colour</a:t>
            </a:r>
            <a:r>
              <a:rPr lang="en-US" sz="2400" b="1" dirty="0">
                <a:latin typeface="Dagny OT" panose="020B0504020201020104" pitchFamily="34" charset="77"/>
              </a:rPr>
              <a:t>: </a:t>
            </a:r>
            <a:r>
              <a:rPr lang="en-US" sz="2400" dirty="0">
                <a:latin typeface="Dagny OT" panose="020B0504020201020104" pitchFamily="34" charset="77"/>
              </a:rPr>
              <a:t>red</a:t>
            </a:r>
            <a:endParaRPr lang="en-US" sz="2400" b="1" dirty="0">
              <a:latin typeface="Dagny OT" panose="020B0504020201020104" pitchFamily="34" charset="77"/>
            </a:endParaRPr>
          </a:p>
          <a:p>
            <a:pPr marL="0" indent="0">
              <a:buNone/>
            </a:pPr>
            <a:r>
              <a:rPr lang="en-US" sz="2400" b="1" dirty="0">
                <a:latin typeface="Dagny OT" panose="020B0504020201020104" pitchFamily="34" charset="77"/>
              </a:rPr>
              <a:t>Function: </a:t>
            </a:r>
            <a:r>
              <a:rPr lang="en-US" sz="2400" dirty="0">
                <a:latin typeface="Dagny OT" panose="020B0504020201020104" pitchFamily="34" charset="77"/>
              </a:rPr>
              <a:t>food</a:t>
            </a:r>
            <a:endParaRPr lang="en-US" sz="2400" b="1" dirty="0">
              <a:latin typeface="Dagny OT" panose="020B0504020201020104" pitchFamily="34" charset="77"/>
            </a:endParaRPr>
          </a:p>
          <a:p>
            <a:pPr marL="0" indent="0">
              <a:buNone/>
            </a:pPr>
            <a:r>
              <a:rPr lang="en-US" sz="2400" b="1" dirty="0">
                <a:latin typeface="Dagny OT" panose="020B0504020201020104" pitchFamily="34" charset="77"/>
              </a:rPr>
              <a:t>Location: </a:t>
            </a:r>
            <a:r>
              <a:rPr lang="en-US" sz="2400" dirty="0">
                <a:latin typeface="Dagny OT" panose="020B0504020201020104" pitchFamily="34" charset="77"/>
              </a:rPr>
              <a:t>fridge</a:t>
            </a:r>
            <a:endParaRPr lang="en-US" sz="2400" b="1" dirty="0">
              <a:latin typeface="Dagny OT" panose="020B0504020201020104" pitchFamily="34" charset="77"/>
            </a:endParaRPr>
          </a:p>
          <a:p>
            <a:pPr marL="0" indent="0">
              <a:buNone/>
            </a:pPr>
            <a:r>
              <a:rPr lang="en-US" sz="2400" b="1" dirty="0">
                <a:latin typeface="Dagny OT" panose="020B0504020201020104" pitchFamily="34" charset="77"/>
              </a:rPr>
              <a:t>Owner: </a:t>
            </a:r>
            <a:r>
              <a:rPr lang="en-US" sz="2400" dirty="0">
                <a:latin typeface="Dagny OT" panose="020B0504020201020104" pitchFamily="34" charset="77"/>
              </a:rPr>
              <a:t>Jen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40045EF-7402-D643-89F5-70E33ADC7E62}"/>
              </a:ext>
            </a:extLst>
          </p:cNvPr>
          <p:cNvSpPr/>
          <p:nvPr/>
        </p:nvSpPr>
        <p:spPr>
          <a:xfrm>
            <a:off x="0" y="5728758"/>
            <a:ext cx="121919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CA" sz="2400" b="1" dirty="0">
                <a:solidFill>
                  <a:schemeClr val="tx2"/>
                </a:solidFill>
                <a:latin typeface="Dagny OT" panose="020B0504020201020104" pitchFamily="34" charset="77"/>
              </a:rPr>
              <a:t>Remember:</a:t>
            </a:r>
            <a:r>
              <a:rPr lang="en-CA" sz="2400" dirty="0">
                <a:solidFill>
                  <a:schemeClr val="tx2"/>
                </a:solidFill>
                <a:latin typeface="Dagny OT" panose="020B0504020201020104" pitchFamily="34" charset="77"/>
              </a:rPr>
              <a:t> a person or an object is not simply the sum of its attributes!</a:t>
            </a:r>
            <a:endParaRPr lang="en-US" sz="2400" dirty="0">
              <a:solidFill>
                <a:schemeClr val="tx2"/>
              </a:solidFill>
              <a:latin typeface="Dagny OT" panose="020B05040202010201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285465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FROM ATTRIBUTES TO DATASETS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599" y="2286000"/>
            <a:ext cx="9771321" cy="3581400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sz="2400" dirty="0">
                <a:latin typeface="Dagny OT" panose="020B0504020201020104" pitchFamily="34" charset="77"/>
              </a:rPr>
              <a:t>Attributes are </a:t>
            </a:r>
            <a:r>
              <a:rPr lang="en-US" sz="2400" b="1" dirty="0">
                <a:latin typeface="Dagny OT" panose="020B0504020201020104" pitchFamily="34" charset="77"/>
              </a:rPr>
              <a:t>fields</a:t>
            </a:r>
            <a:r>
              <a:rPr lang="en-US" sz="2400" dirty="0">
                <a:latin typeface="Dagny OT" panose="020B0504020201020104" pitchFamily="34" charset="77"/>
              </a:rPr>
              <a:t> (columns) in a database; objects are </a:t>
            </a:r>
            <a:r>
              <a:rPr lang="en-US" sz="2400" b="1" dirty="0">
                <a:latin typeface="Dagny OT" panose="020B0504020201020104" pitchFamily="34" charset="77"/>
              </a:rPr>
              <a:t>instances </a:t>
            </a:r>
            <a:r>
              <a:rPr lang="en-US" sz="2400" dirty="0">
                <a:latin typeface="Dagny OT" panose="020B0504020201020104" pitchFamily="34" charset="77"/>
              </a:rPr>
              <a:t>(rows).</a:t>
            </a:r>
          </a:p>
          <a:p>
            <a:pPr marL="0" indent="0">
              <a:lnSpc>
                <a:spcPct val="100000"/>
              </a:lnSpc>
              <a:buNone/>
            </a:pPr>
            <a:endParaRPr lang="en-US" sz="50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US" sz="2400" dirty="0">
                <a:latin typeface="Dagny OT" panose="020B0504020201020104" pitchFamily="34" charset="77"/>
              </a:rPr>
              <a:t>Objects are described by their </a:t>
            </a:r>
            <a:r>
              <a:rPr lang="en-US" sz="2400" b="1" dirty="0">
                <a:latin typeface="Dagny OT" panose="020B0504020201020104" pitchFamily="34" charset="77"/>
              </a:rPr>
              <a:t>feature vector</a:t>
            </a:r>
            <a:r>
              <a:rPr lang="en-US" sz="2400" dirty="0">
                <a:latin typeface="Dagny OT" panose="020B0504020201020104" pitchFamily="34" charset="77"/>
              </a:rPr>
              <a:t>, the collection of attributes associated with value(s) of interest.</a:t>
            </a:r>
          </a:p>
          <a:p>
            <a:pPr marL="0" indent="0">
              <a:lnSpc>
                <a:spcPct val="100000"/>
              </a:lnSpc>
              <a:buNone/>
            </a:pPr>
            <a:endParaRPr lang="en-US" dirty="0">
              <a:latin typeface="Dagny OT" panose="020B0504020201020104" pitchFamily="34" charset="77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dirty="0">
              <a:latin typeface="Dagny OT" panose="020B0504020201020104" pitchFamily="34" charset="77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dirty="0">
              <a:latin typeface="Dagny OT" panose="020B0504020201020104" pitchFamily="34" charset="77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dirty="0">
              <a:latin typeface="Dagny OT" panose="020B0504020201020104" pitchFamily="34" charset="77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799017" y="4021933"/>
            <a:ext cx="6593965" cy="1956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013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A2E40"/>
      </a:dk2>
      <a:lt2>
        <a:srgbClr val="EBE7DD"/>
      </a:lt2>
      <a:accent1>
        <a:srgbClr val="69A1AB"/>
      </a:accent1>
      <a:accent2>
        <a:srgbClr val="F2C418"/>
      </a:accent2>
      <a:accent3>
        <a:srgbClr val="87492C"/>
      </a:accent3>
      <a:accent4>
        <a:srgbClr val="4A845E"/>
      </a:accent4>
      <a:accent5>
        <a:srgbClr val="DC9528"/>
      </a:accent5>
      <a:accent6>
        <a:srgbClr val="9A5D78"/>
      </a:accent6>
      <a:hlink>
        <a:srgbClr val="66C8E3"/>
      </a:hlink>
      <a:folHlink>
        <a:srgbClr val="B162A1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17F9D331-421E-442F-B033-AF5B21A44854}"/>
    </a:ext>
  </a:extLst>
</a:theme>
</file>

<file path=ppt/theme/theme2.xml><?xml version="1.0" encoding="utf-8"?>
<a:theme xmlns:a="http://schemas.openxmlformats.org/drawingml/2006/main" name="Office Theme">
  <a:themeElements>
    <a:clrScheme name="CFSIcolours 3">
      <a:dk1>
        <a:srgbClr val="23183D"/>
      </a:dk1>
      <a:lt1>
        <a:srgbClr val="FFFFFF"/>
      </a:lt1>
      <a:dk2>
        <a:srgbClr val="385494"/>
      </a:dk2>
      <a:lt2>
        <a:srgbClr val="FFFEFE"/>
      </a:lt2>
      <a:accent1>
        <a:srgbClr val="D41E48"/>
      </a:accent1>
      <a:accent2>
        <a:srgbClr val="E9A12D"/>
      </a:accent2>
      <a:accent3>
        <a:srgbClr val="23183D"/>
      </a:accent3>
      <a:accent4>
        <a:srgbClr val="43B6AE"/>
      </a:accent4>
      <a:accent5>
        <a:srgbClr val="385494"/>
      </a:accent5>
      <a:accent6>
        <a:srgbClr val="70AD47"/>
      </a:accent6>
      <a:hlink>
        <a:srgbClr val="B4B4B3"/>
      </a:hlink>
      <a:folHlink>
        <a:srgbClr val="A1BAC3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BC320AD1FA7AF49AD3F65A6C6282314" ma:contentTypeVersion="9" ma:contentTypeDescription="Create a new document." ma:contentTypeScope="" ma:versionID="d564e53e0f98fd87682b9204c4437c4d">
  <xsd:schema xmlns:xsd="http://www.w3.org/2001/XMLSchema" xmlns:xs="http://www.w3.org/2001/XMLSchema" xmlns:p="http://schemas.microsoft.com/office/2006/metadata/properties" xmlns:ns2="48e51f69-d585-4695-9488-9f1e0dda2451" targetNamespace="http://schemas.microsoft.com/office/2006/metadata/properties" ma:root="true" ma:fieldsID="7b1e15d5253e333c18bd82bee1244dc0" ns2:_="">
    <xsd:import namespace="48e51f69-d585-4695-9488-9f1e0dda245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e51f69-d585-4695-9488-9f1e0dda245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A655BCA-DF7F-418D-8229-4428A176AF2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e51f69-d585-4695-9488-9f1e0dda245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2EDC264-CFF2-4234-A17E-9BCF5601879B}">
  <ds:schemaRefs>
    <ds:schemaRef ds:uri="http://purl.org/dc/dcmitype/"/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http://www.w3.org/XML/1998/namespace"/>
    <ds:schemaRef ds:uri="48e51f69-d585-4695-9488-9f1e0dda2451"/>
    <ds:schemaRef ds:uri="http://purl.org/dc/terms/"/>
    <ds:schemaRef ds:uri="http://schemas.microsoft.com/office/infopath/2007/PartnerControls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C9371250-3F0A-4DD7-960E-8A2D865DFF0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{BB9CB5F5-5485-4A4B-810B-B4E3C4F9CD46}tf10001072</Template>
  <TotalTime>15768</TotalTime>
  <Words>3860</Words>
  <Application>Microsoft Macintosh PowerPoint</Application>
  <PresentationFormat>Widescreen</PresentationFormat>
  <Paragraphs>517</Paragraphs>
  <Slides>68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68</vt:i4>
      </vt:variant>
    </vt:vector>
  </HeadingPairs>
  <TitlesOfParts>
    <vt:vector size="78" baseType="lpstr">
      <vt:lpstr>Arial</vt:lpstr>
      <vt:lpstr>Avenir Next</vt:lpstr>
      <vt:lpstr>Calibri</vt:lpstr>
      <vt:lpstr>Dagny OT</vt:lpstr>
      <vt:lpstr>Franklin Gothic Book</vt:lpstr>
      <vt:lpstr>Helvetica Light</vt:lpstr>
      <vt:lpstr>Tw Cen MT</vt:lpstr>
      <vt:lpstr>Wingdings</vt:lpstr>
      <vt:lpstr>Crop</vt:lpstr>
      <vt:lpstr>Office Theme</vt:lpstr>
      <vt:lpstr>Introduction to Data Analysis</vt:lpstr>
      <vt:lpstr>DATA INSIGHT FUNDAMENTALS</vt:lpstr>
      <vt:lpstr>PowerPoint Presentation</vt:lpstr>
      <vt:lpstr>ANALYSIS PLANNING</vt:lpstr>
      <vt:lpstr>ANALYSIS PLAN OVERVIEW</vt:lpstr>
      <vt:lpstr>DATA 101: BASIC  DATA CONCEPTS </vt:lpstr>
      <vt:lpstr>WHAT IS DATA?</vt:lpstr>
      <vt:lpstr>OBJECTS AND ATTRIBUTES</vt:lpstr>
      <vt:lpstr>FROM ATTRIBUTES TO DATASETS</vt:lpstr>
      <vt:lpstr>POISONOUS MUSHROOM DATASET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DISCUSSION</vt:lpstr>
      <vt:lpstr>ASKING THE RIGHT QUESTIONS</vt:lpstr>
      <vt:lpstr>THE WRONG QUESTIONS</vt:lpstr>
      <vt:lpstr>DATA SCIENCE/MACHINE LEARNING/ AUGMENTED INTELLIGENCE TASKS</vt:lpstr>
      <vt:lpstr>*CLASSIFICATION</vt:lpstr>
      <vt:lpstr>*DECISION TREE CLASSIFIERS</vt:lpstr>
      <vt:lpstr>*REGRESSION ANALYSIS</vt:lpstr>
      <vt:lpstr>*TIME SERIES ANALYSIS</vt:lpstr>
      <vt:lpstr>*TEMPORAL PATTERNS</vt:lpstr>
      <vt:lpstr>*SUPERVISED/UNSUPERVISED LEARNING</vt:lpstr>
      <vt:lpstr>*ANOMALY DETECTION</vt:lpstr>
      <vt:lpstr>SOME PRACTICAL DEFINITIONS</vt:lpstr>
      <vt:lpstr>WHAT IS DATA ANALYSIS? </vt:lpstr>
      <vt:lpstr>WHAT IS DATA SCIENCE?</vt:lpstr>
      <vt:lpstr>WHAT IS MACHINE LEARNING? </vt:lpstr>
      <vt:lpstr>WHAT IS ARTIFICIAL/AUGMENTED INTELLIGENCE?</vt:lpstr>
      <vt:lpstr>WORKFLOWS  and Pipelines</vt:lpstr>
      <vt:lpstr>PowerPoint Presentation</vt:lpstr>
      <vt:lpstr>THE DATA SCIENCE WORKFLOW</vt:lpstr>
      <vt:lpstr>THE DATA SCIENCE WORKFLOW</vt:lpstr>
      <vt:lpstr>THE DATA ANALYSIS PROCESS</vt:lpstr>
      <vt:lpstr>**CROSS INDUSTRY STANDARD PROCESS DATA MINING (CRISP-DM)</vt:lpstr>
      <vt:lpstr>LIFE AFTER ANALYSIS</vt:lpstr>
      <vt:lpstr>DATA SCIENCE ECOSYSTEM</vt:lpstr>
      <vt:lpstr>*MODEL ASSESSMENT AND VALIDITY</vt:lpstr>
      <vt:lpstr>MODELS AND  SYSTEMS THINKING</vt:lpstr>
      <vt:lpstr>REPRESENTATIONS</vt:lpstr>
      <vt:lpstr>PowerPoint Presentation</vt:lpstr>
      <vt:lpstr>THINKING IN SYSTEMS TERMS</vt:lpstr>
      <vt:lpstr>THINKING IN SYSTEMS TERMS</vt:lpstr>
      <vt:lpstr>IDENTIFYING GAPS IN KNOWLEDGE</vt:lpstr>
      <vt:lpstr>CONCEPTUAL MODELING</vt:lpstr>
      <vt:lpstr>RELATING THE DATA TO THE SYSTEM</vt:lpstr>
      <vt:lpstr>PowerPoint Presentation</vt:lpstr>
      <vt:lpstr>MODELS IN GENERAL</vt:lpstr>
      <vt:lpstr>**MODELING HEURISTICS</vt:lpstr>
      <vt:lpstr>**MODELING HEURISTICS</vt:lpstr>
      <vt:lpstr>**MODELING HEURISTICS</vt:lpstr>
      <vt:lpstr>**MODELING PITFALLS</vt:lpstr>
      <vt:lpstr>**MODELING PITFALLS</vt:lpstr>
      <vt:lpstr>**MODELING PITFALLS</vt:lpstr>
      <vt:lpstr>TAKE-AWAYS</vt:lpstr>
      <vt:lpstr>PowerPoint Presentation</vt:lpstr>
      <vt:lpstr>ETHICAL CONSIDERATIONS  &amp; BEST PRACTICES</vt:lpstr>
      <vt:lpstr>PowerPoint Presentation</vt:lpstr>
      <vt:lpstr>THE NEED FOR ETHICS</vt:lpstr>
      <vt:lpstr>WHAT ARE ETHICS?</vt:lpstr>
      <vt:lpstr>WHAT ARE ETHICS?</vt:lpstr>
      <vt:lpstr>ETHICS IN THE DATA CONTEXT</vt:lpstr>
      <vt:lpstr>BEST PRACTICES</vt:lpstr>
      <vt:lpstr>BEST PRACTICES</vt:lpstr>
      <vt:lpstr>GBA+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EXPLORATION AND DATA VISUALIZATION</dc:title>
  <dc:creator>Patrick Boily</dc:creator>
  <cp:lastModifiedBy>Patrick Boily</cp:lastModifiedBy>
  <cp:revision>257</cp:revision>
  <dcterms:created xsi:type="dcterms:W3CDTF">2020-08-02T19:49:53Z</dcterms:created>
  <dcterms:modified xsi:type="dcterms:W3CDTF">2021-10-01T15:35:35Z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0x0101003BC320AD1FA7AF49AD3F65A6C6282314</vt:lpwstr>
  </property>
</Properties>
</file>